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Josefin Slab"/>
      <p:regular r:id="rId26"/>
      <p:bold r:id="rId27"/>
      <p:italic r:id="rId28"/>
      <p:boldItalic r:id="rId29"/>
    </p:embeddedFont>
    <p:embeddedFont>
      <p:font typeface="Anton"/>
      <p:regular r:id="rId30"/>
    </p:embeddedFont>
    <p:embeddedFont>
      <p:font typeface="Poppins"/>
      <p:regular r:id="rId31"/>
      <p:bold r:id="rId32"/>
      <p:italic r:id="rId33"/>
      <p:boldItalic r:id="rId34"/>
    </p:embeddedFont>
    <p:embeddedFont>
      <p:font typeface="Fira Sans Condensed Light"/>
      <p:regular r:id="rId35"/>
      <p:bold r:id="rId36"/>
      <p:italic r:id="rId37"/>
      <p:boldItalic r:id="rId38"/>
    </p:embeddedFont>
    <p:embeddedFont>
      <p:font typeface="Fira Sans Condensed"/>
      <p:regular r:id="rId39"/>
      <p:bold r:id="rId40"/>
      <p:italic r:id="rId41"/>
      <p:boldItalic r:id="rId42"/>
    </p:embeddedFont>
    <p:embeddedFont>
      <p:font typeface="Advent Pro Light"/>
      <p:regular r:id="rId43"/>
      <p:bold r:id="rId44"/>
      <p:italic r:id="rId45"/>
      <p:boldItalic r:id="rId46"/>
    </p:embeddedFont>
    <p:embeddedFont>
      <p:font typeface="Rajdhani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9" roundtripDataSignature="AMtx7mhgv6qNA5n1EcJ7zPyyVSLOxxml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82D471-0A11-4C8C-B43F-D735CBA09F34}">
  <a:tblStyle styleId="{F482D471-0A11-4C8C-B43F-D735CBA09F3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Condensed-bold.fntdata"/><Relationship Id="rId42" Type="http://schemas.openxmlformats.org/officeDocument/2006/relationships/font" Target="fonts/FiraSansCondensed-boldItalic.fntdata"/><Relationship Id="rId41" Type="http://schemas.openxmlformats.org/officeDocument/2006/relationships/font" Target="fonts/FiraSansCondensed-italic.fntdata"/><Relationship Id="rId44" Type="http://schemas.openxmlformats.org/officeDocument/2006/relationships/font" Target="fonts/AdventProLight-bold.fntdata"/><Relationship Id="rId43" Type="http://schemas.openxmlformats.org/officeDocument/2006/relationships/font" Target="fonts/AdventProLight-regular.fntdata"/><Relationship Id="rId46" Type="http://schemas.openxmlformats.org/officeDocument/2006/relationships/font" Target="fonts/AdventProLight-boldItalic.fntdata"/><Relationship Id="rId45" Type="http://schemas.openxmlformats.org/officeDocument/2006/relationships/font" Target="fonts/AdventPro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jdhani-bold.fntdata"/><Relationship Id="rId47" Type="http://schemas.openxmlformats.org/officeDocument/2006/relationships/font" Target="fonts/Rajdhani-regular.fntdata"/><Relationship Id="rId49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-regular.fntdata"/><Relationship Id="rId30" Type="http://schemas.openxmlformats.org/officeDocument/2006/relationships/font" Target="fonts/Anton-regular.fntdata"/><Relationship Id="rId33" Type="http://schemas.openxmlformats.org/officeDocument/2006/relationships/font" Target="fonts/Poppins-italic.fntdata"/><Relationship Id="rId32" Type="http://schemas.openxmlformats.org/officeDocument/2006/relationships/font" Target="fonts/Poppins-bold.fntdata"/><Relationship Id="rId35" Type="http://schemas.openxmlformats.org/officeDocument/2006/relationships/font" Target="fonts/FiraSansCondensedLight-regular.fntdata"/><Relationship Id="rId34" Type="http://schemas.openxmlformats.org/officeDocument/2006/relationships/font" Target="fonts/Poppins-boldItalic.fntdata"/><Relationship Id="rId37" Type="http://schemas.openxmlformats.org/officeDocument/2006/relationships/font" Target="fonts/FiraSansCondensedLight-italic.fntdata"/><Relationship Id="rId36" Type="http://schemas.openxmlformats.org/officeDocument/2006/relationships/font" Target="fonts/FiraSansCondensedLight-bold.fntdata"/><Relationship Id="rId39" Type="http://schemas.openxmlformats.org/officeDocument/2006/relationships/font" Target="fonts/FiraSansCondensed-regular.fntdata"/><Relationship Id="rId38" Type="http://schemas.openxmlformats.org/officeDocument/2006/relationships/font" Target="fonts/FiraSansCondensedLigh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JosefinSlab-regular.fntdata"/><Relationship Id="rId25" Type="http://schemas.openxmlformats.org/officeDocument/2006/relationships/slide" Target="slides/slide20.xml"/><Relationship Id="rId28" Type="http://schemas.openxmlformats.org/officeDocument/2006/relationships/font" Target="fonts/JosefinSlab-italic.fntdata"/><Relationship Id="rId27" Type="http://schemas.openxmlformats.org/officeDocument/2006/relationships/font" Target="fonts/JosefinSlab-bold.fntdata"/><Relationship Id="rId29" Type="http://schemas.openxmlformats.org/officeDocument/2006/relationships/font" Target="fonts/JosefinSlab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2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" name="Google Shape;11;p22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hank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0" name="Google Shape;50;p31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1" name="Google Shape;51;p31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i="0" lang="en-US" sz="900" u="none" cap="none" strike="noStrike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US" sz="9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i="0" lang="en-US" sz="900" u="none" cap="none" strike="noStrike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US" sz="9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i="0" lang="en-US" sz="900" u="none" cap="none" strike="noStrike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US" sz="9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b="0" i="0" sz="900" u="none" cap="none" strike="noStrik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3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" name="Google Shape;16;p23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7" name="Google Shape;17;p23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" name="Google Shape;18;p23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9" name="Google Shape;19;p23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0" name="Google Shape;20;p23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1" name="Google Shape;21;p23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23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3" name="Google Shape;23;p23"/>
          <p:cNvSpPr txBox="1"/>
          <p:nvPr>
            <p:ph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" name="Google Shape;24;p23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5" name="Google Shape;25;p23"/>
          <p:cNvSpPr txBox="1"/>
          <p:nvPr>
            <p:ph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23"/>
          <p:cNvSpPr txBox="1"/>
          <p:nvPr>
            <p:ph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" name="Google Shape;29;p24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6" name="Google Shape;36;p27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7" name="Google Shape;37;p27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38" name="Google Shape;38;p27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9" name="Google Shape;39;p27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0" name="Google Shape;40;p27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1" name="Google Shape;41;p27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1">
  <p:cSld name="Solo título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4705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47" name="Google Shape;47;p3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C343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i="0" sz="28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i="0" sz="28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i="0" sz="28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i="0" sz="28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i="0" sz="28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i="0" sz="28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i="0" sz="28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i="0" sz="28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i="0" sz="28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b="0" i="0" sz="12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b="0" i="0" sz="12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b="0" i="0" sz="12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b="0" i="0" sz="12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b="0" i="0" sz="12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b="0" i="0" sz="12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b="0" i="0" sz="12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b="0" i="0" sz="12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b="0" i="0" sz="12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Microsoft Engage’22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1"/>
          <p:cNvSpPr txBox="1"/>
          <p:nvPr>
            <p:ph idx="1" type="subTitle"/>
          </p:nvPr>
        </p:nvSpPr>
        <p:spPr>
          <a:xfrm flipH="1">
            <a:off x="2471738" y="1602463"/>
            <a:ext cx="4337320" cy="572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800">
                <a:solidFill>
                  <a:srgbClr val="E68775"/>
                </a:solidFill>
                <a:latin typeface="Rajdhani"/>
                <a:ea typeface="Rajdhani"/>
                <a:cs typeface="Rajdhani"/>
                <a:sym typeface="Rajdhani"/>
              </a:rPr>
              <a:t>Track-1 Face Recognition</a:t>
            </a:r>
            <a:endParaRPr b="1" sz="2800">
              <a:solidFill>
                <a:srgbClr val="E6877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9" name="Google Shape;59;p1"/>
          <p:cNvSpPr txBox="1"/>
          <p:nvPr>
            <p:ph idx="3" type="subTitle"/>
          </p:nvPr>
        </p:nvSpPr>
        <p:spPr>
          <a:xfrm flipH="1">
            <a:off x="2015601" y="2700450"/>
            <a:ext cx="5300662" cy="48920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2400">
                <a:solidFill>
                  <a:srgbClr val="E68775"/>
                </a:solidFill>
                <a:latin typeface="Rajdhani"/>
                <a:ea typeface="Rajdhani"/>
                <a:cs typeface="Rajdhani"/>
                <a:sym typeface="Rajdhani"/>
              </a:rPr>
              <a:t>ADHIKAAR: </a:t>
            </a:r>
            <a:r>
              <a:rPr b="1" lang="en-US" sz="240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Transparency in Voting</a:t>
            </a:r>
            <a:endParaRPr b="1" sz="240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0" name="Google Shape;60;p1"/>
          <p:cNvSpPr txBox="1"/>
          <p:nvPr/>
        </p:nvSpPr>
        <p:spPr>
          <a:xfrm flipH="1">
            <a:off x="4990442" y="4430935"/>
            <a:ext cx="5300661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Muskan Singh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muskansingh529020@gmail.com</a:t>
            </a:r>
            <a:endParaRPr/>
          </a:p>
        </p:txBody>
      </p:sp>
      <p:sp>
        <p:nvSpPr>
          <p:cNvPr id="61" name="Google Shape;61;p1"/>
          <p:cNvSpPr txBox="1"/>
          <p:nvPr/>
        </p:nvSpPr>
        <p:spPr>
          <a:xfrm flipH="1">
            <a:off x="7166488" y="2966905"/>
            <a:ext cx="1777749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nton"/>
              <a:buNone/>
            </a:pPr>
            <a:r>
              <a:t/>
            </a:r>
            <a:endParaRPr b="1" i="0" sz="1400" u="none" cap="none" strike="noStrike">
              <a:solidFill>
                <a:srgbClr val="E6877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647" y="836165"/>
            <a:ext cx="5315382" cy="3471169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456" name="Google Shape;456;p10"/>
          <p:cNvSpPr txBox="1"/>
          <p:nvPr/>
        </p:nvSpPr>
        <p:spPr>
          <a:xfrm>
            <a:off x="6084916" y="1910029"/>
            <a:ext cx="2626822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Extracting frames from the live video stream and classifying whether a person is wearing mask or not.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1"/>
          <p:cNvSpPr txBox="1"/>
          <p:nvPr/>
        </p:nvSpPr>
        <p:spPr>
          <a:xfrm>
            <a:off x="2096480" y="2019263"/>
            <a:ext cx="2622705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Based on deep learning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Can be trained using single image</a:t>
            </a:r>
            <a:endParaRPr/>
          </a:p>
        </p:txBody>
      </p:sp>
      <p:sp>
        <p:nvSpPr>
          <p:cNvPr id="462" name="Google Shape;462;p11"/>
          <p:cNvSpPr txBox="1"/>
          <p:nvPr/>
        </p:nvSpPr>
        <p:spPr>
          <a:xfrm>
            <a:off x="2088349" y="3320800"/>
            <a:ext cx="3065541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Extracted features from faces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Recognized faces using face_recognition lib.</a:t>
            </a:r>
            <a:endParaRPr b="0" i="0" sz="1400" u="none" cap="none" strike="noStrik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463" name="Google Shape;463;p11"/>
          <p:cNvGrpSpPr/>
          <p:nvPr/>
        </p:nvGrpSpPr>
        <p:grpSpPr>
          <a:xfrm>
            <a:off x="1047565" y="1676257"/>
            <a:ext cx="635478" cy="633411"/>
            <a:chOff x="6039282" y="1042577"/>
            <a:chExt cx="734316" cy="731929"/>
          </a:xfrm>
        </p:grpSpPr>
        <p:sp>
          <p:nvSpPr>
            <p:cNvPr id="464" name="Google Shape;464;p11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1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1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1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1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1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1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1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1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1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11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1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1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1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11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p11"/>
          <p:cNvGrpSpPr/>
          <p:nvPr/>
        </p:nvGrpSpPr>
        <p:grpSpPr>
          <a:xfrm>
            <a:off x="685928" y="1318008"/>
            <a:ext cx="1359588" cy="1359588"/>
            <a:chOff x="885403" y="1571142"/>
            <a:chExt cx="2598599" cy="2598599"/>
          </a:xfrm>
        </p:grpSpPr>
        <p:sp>
          <p:nvSpPr>
            <p:cNvPr id="486" name="Google Shape;486;p11"/>
            <p:cNvSpPr/>
            <p:nvPr/>
          </p:nvSpPr>
          <p:spPr>
            <a:xfrm>
              <a:off x="1303550" y="1980350"/>
              <a:ext cx="1762475" cy="1762450"/>
            </a:xfrm>
            <a:custGeom>
              <a:rect b="b" l="l" r="r" t="t"/>
              <a:pathLst>
                <a:path extrusionOk="0" h="70498" w="70499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1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fmla="val 13560149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1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fmla="val 17246835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p11"/>
          <p:cNvGrpSpPr/>
          <p:nvPr/>
        </p:nvGrpSpPr>
        <p:grpSpPr>
          <a:xfrm>
            <a:off x="1047565" y="3210636"/>
            <a:ext cx="635478" cy="633411"/>
            <a:chOff x="6039282" y="1042577"/>
            <a:chExt cx="734316" cy="731929"/>
          </a:xfrm>
        </p:grpSpPr>
        <p:sp>
          <p:nvSpPr>
            <p:cNvPr id="490" name="Google Shape;490;p11"/>
            <p:cNvSpPr/>
            <p:nvPr/>
          </p:nvSpPr>
          <p:spPr>
            <a:xfrm>
              <a:off x="6045348" y="1300071"/>
              <a:ext cx="131951" cy="65352"/>
            </a:xfrm>
            <a:custGeom>
              <a:rect b="b" l="l" r="r" t="t"/>
              <a:pathLst>
                <a:path extrusionOk="0" h="701" w="1414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6080342" y="1201250"/>
              <a:ext cx="127938" cy="96863"/>
            </a:xfrm>
            <a:custGeom>
              <a:rect b="b" l="l" r="r" t="t"/>
              <a:pathLst>
                <a:path extrusionOk="0" h="1039" w="1371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11"/>
            <p:cNvSpPr/>
            <p:nvPr/>
          </p:nvSpPr>
          <p:spPr>
            <a:xfrm>
              <a:off x="6144918" y="1121167"/>
              <a:ext cx="112541" cy="119145"/>
            </a:xfrm>
            <a:custGeom>
              <a:rect b="b" l="l" r="r" t="t"/>
              <a:pathLst>
                <a:path extrusionOk="0" h="1278" w="1206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11"/>
            <p:cNvSpPr/>
            <p:nvPr/>
          </p:nvSpPr>
          <p:spPr>
            <a:xfrm>
              <a:off x="6232449" y="1066723"/>
              <a:ext cx="86879" cy="130518"/>
            </a:xfrm>
            <a:custGeom>
              <a:rect b="b" l="l" r="r" t="t"/>
              <a:pathLst>
                <a:path extrusionOk="0" h="1400" w="931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6335379" y="1042577"/>
              <a:ext cx="53284" cy="130518"/>
            </a:xfrm>
            <a:custGeom>
              <a:rect b="b" l="l" r="r" t="t"/>
              <a:pathLst>
                <a:path extrusionOk="0" h="1400" w="571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1"/>
            <p:cNvSpPr/>
            <p:nvPr/>
          </p:nvSpPr>
          <p:spPr>
            <a:xfrm>
              <a:off x="6431682" y="1043229"/>
              <a:ext cx="56550" cy="131824"/>
            </a:xfrm>
            <a:custGeom>
              <a:rect b="b" l="l" r="r" t="t"/>
              <a:pathLst>
                <a:path extrusionOk="0" h="1414" w="606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1"/>
            <p:cNvSpPr/>
            <p:nvPr/>
          </p:nvSpPr>
          <p:spPr>
            <a:xfrm>
              <a:off x="6500924" y="1070731"/>
              <a:ext cx="89678" cy="130612"/>
            </a:xfrm>
            <a:custGeom>
              <a:rect b="b" l="l" r="r" t="t"/>
              <a:pathLst>
                <a:path extrusionOk="0" h="1401" w="961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1"/>
            <p:cNvSpPr/>
            <p:nvPr/>
          </p:nvSpPr>
          <p:spPr>
            <a:xfrm>
              <a:off x="6561580" y="1127973"/>
              <a:ext cx="114501" cy="117746"/>
            </a:xfrm>
            <a:custGeom>
              <a:rect b="b" l="l" r="r" t="t"/>
              <a:pathLst>
                <a:path extrusionOk="0" h="1263" w="1227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1"/>
            <p:cNvSpPr/>
            <p:nvPr/>
          </p:nvSpPr>
          <p:spPr>
            <a:xfrm>
              <a:off x="6636887" y="1310792"/>
              <a:ext cx="132697" cy="61996"/>
            </a:xfrm>
            <a:custGeom>
              <a:rect b="b" l="l" r="r" t="t"/>
              <a:pathLst>
                <a:path extrusionOk="0" h="665" w="1422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11"/>
            <p:cNvSpPr/>
            <p:nvPr/>
          </p:nvSpPr>
          <p:spPr>
            <a:xfrm>
              <a:off x="6642953" y="1415020"/>
              <a:ext cx="130645" cy="47826"/>
            </a:xfrm>
            <a:custGeom>
              <a:rect b="b" l="l" r="r" t="t"/>
              <a:pathLst>
                <a:path extrusionOk="0" h="513" w="140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6622143" y="1485687"/>
              <a:ext cx="131951" cy="81388"/>
            </a:xfrm>
            <a:custGeom>
              <a:rect b="b" l="l" r="r" t="t"/>
              <a:pathLst>
                <a:path extrusionOk="0" h="873" w="1414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6582390" y="1548895"/>
              <a:ext cx="121219" cy="108983"/>
            </a:xfrm>
            <a:custGeom>
              <a:rect b="b" l="l" r="r" t="t"/>
              <a:pathLst>
                <a:path extrusionOk="0" h="1169" w="1299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6526586" y="1599238"/>
              <a:ext cx="100316" cy="126510"/>
            </a:xfrm>
            <a:custGeom>
              <a:rect b="b" l="l" r="r" t="t"/>
              <a:pathLst>
                <a:path extrusionOk="0" h="1357" w="1075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6459957" y="1632893"/>
              <a:ext cx="70735" cy="132570"/>
            </a:xfrm>
            <a:custGeom>
              <a:rect b="b" l="l" r="r" t="t"/>
              <a:pathLst>
                <a:path extrusionOk="0" h="1422" w="758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6379145" y="1646318"/>
              <a:ext cx="43859" cy="128188"/>
            </a:xfrm>
            <a:custGeom>
              <a:rect b="b" l="l" r="r" t="t"/>
              <a:pathLst>
                <a:path extrusionOk="0" h="1375" w="47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6272109" y="1630842"/>
              <a:ext cx="74187" cy="131917"/>
            </a:xfrm>
            <a:custGeom>
              <a:rect b="b" l="l" r="r" t="t"/>
              <a:pathLst>
                <a:path extrusionOk="0" h="1415" w="795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6177205" y="1595229"/>
              <a:ext cx="103769" cy="125205"/>
            </a:xfrm>
            <a:custGeom>
              <a:rect b="b" l="l" r="r" t="t"/>
              <a:pathLst>
                <a:path extrusionOk="0" h="1343" w="1112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6103205" y="1542835"/>
              <a:ext cx="123272" cy="106932"/>
            </a:xfrm>
            <a:custGeom>
              <a:rect b="b" l="l" r="r" t="t"/>
              <a:pathLst>
                <a:path extrusionOk="0" h="1147" w="1321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6055426" y="1478881"/>
              <a:ext cx="131951" cy="78777"/>
            </a:xfrm>
            <a:custGeom>
              <a:rect b="b" l="l" r="r" t="t"/>
              <a:pathLst>
                <a:path extrusionOk="0" h="845" w="1414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6039282" y="1408308"/>
              <a:ext cx="129338" cy="43817"/>
            </a:xfrm>
            <a:custGeom>
              <a:rect b="b" l="l" r="r" t="t"/>
              <a:pathLst>
                <a:path extrusionOk="0" h="470" w="1386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6608612" y="1210666"/>
              <a:ext cx="128685" cy="93507"/>
            </a:xfrm>
            <a:custGeom>
              <a:rect b="b" l="l" r="r" t="t"/>
              <a:pathLst>
                <a:path extrusionOk="0" h="1003" w="1379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cap="flat" cmpd="sng" w="9525">
              <a:solidFill>
                <a:srgbClr val="CC412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1" name="Google Shape;511;p11"/>
          <p:cNvGrpSpPr/>
          <p:nvPr/>
        </p:nvGrpSpPr>
        <p:grpSpPr>
          <a:xfrm rot="3938964">
            <a:off x="686008" y="2852262"/>
            <a:ext cx="1359428" cy="1359428"/>
            <a:chOff x="885403" y="1571142"/>
            <a:chExt cx="2598599" cy="2598599"/>
          </a:xfrm>
        </p:grpSpPr>
        <p:sp>
          <p:nvSpPr>
            <p:cNvPr id="512" name="Google Shape;512;p11"/>
            <p:cNvSpPr/>
            <p:nvPr/>
          </p:nvSpPr>
          <p:spPr>
            <a:xfrm>
              <a:off x="1303550" y="1980350"/>
              <a:ext cx="1762475" cy="1762450"/>
            </a:xfrm>
            <a:custGeom>
              <a:rect b="b" l="l" r="r" t="t"/>
              <a:pathLst>
                <a:path extrusionOk="0" h="70498" w="70499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1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fmla="val 13560149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1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fmla="val 17246835" name="adj1"/>
                <a:gd fmla="val 21599613" name="adj2"/>
                <a:gd fmla="val 10681" name="adj3"/>
              </a:avLst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5" name="Google Shape;515;p11"/>
          <p:cNvSpPr txBox="1"/>
          <p:nvPr/>
        </p:nvSpPr>
        <p:spPr>
          <a:xfrm>
            <a:off x="2088349" y="1565500"/>
            <a:ext cx="2622705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54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E68775"/>
                </a:solidFill>
                <a:latin typeface="Rajdhani"/>
                <a:ea typeface="Rajdhani"/>
                <a:cs typeface="Rajdhani"/>
                <a:sym typeface="Rajdhani"/>
              </a:rPr>
              <a:t>Used Face Recognition Library</a:t>
            </a:r>
            <a:endParaRPr b="1" i="0" sz="1800" u="none" cap="none" strike="noStrike">
              <a:solidFill>
                <a:srgbClr val="E6877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16" name="Google Shape;516;p11"/>
          <p:cNvSpPr txBox="1"/>
          <p:nvPr/>
        </p:nvSpPr>
        <p:spPr>
          <a:xfrm>
            <a:off x="2088350" y="3096275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54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E68775"/>
                </a:solidFill>
                <a:latin typeface="Rajdhani"/>
                <a:ea typeface="Rajdhani"/>
                <a:cs typeface="Rajdhani"/>
                <a:sym typeface="Rajdhani"/>
              </a:rPr>
              <a:t>Image ROI</a:t>
            </a:r>
            <a:endParaRPr b="1" i="0" sz="1800" u="none" cap="none" strike="noStrike">
              <a:solidFill>
                <a:srgbClr val="E6877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17" name="Google Shape;517;p11"/>
          <p:cNvSpPr txBox="1"/>
          <p:nvPr/>
        </p:nvSpPr>
        <p:spPr>
          <a:xfrm>
            <a:off x="7200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FACE RECOGNITION</a:t>
            </a:r>
            <a:endParaRPr/>
          </a:p>
        </p:txBody>
      </p:sp>
      <p:pic>
        <p:nvPicPr>
          <p:cNvPr descr="Icon&#10;&#10;Description automatically generated" id="518" name="Google Shape;5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0852" y="1509638"/>
            <a:ext cx="2223475" cy="22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11"/>
          <p:cNvSpPr txBox="1"/>
          <p:nvPr/>
        </p:nvSpPr>
        <p:spPr>
          <a:xfrm flipH="1">
            <a:off x="6783208" y="2252043"/>
            <a:ext cx="222347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Once person recognition is done, move to the next phase i.e., voting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524" name="Google Shape;52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436" y="155090"/>
            <a:ext cx="7337629" cy="24166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525" name="Google Shape;52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1277" y="2571749"/>
            <a:ext cx="3773434" cy="2515623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12"/>
          <p:cNvSpPr/>
          <p:nvPr/>
        </p:nvSpPr>
        <p:spPr>
          <a:xfrm>
            <a:off x="7663158" y="155090"/>
            <a:ext cx="428877" cy="2416659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2"/>
          <p:cNvSpPr/>
          <p:nvPr/>
        </p:nvSpPr>
        <p:spPr>
          <a:xfrm>
            <a:off x="4572000" y="2686556"/>
            <a:ext cx="343249" cy="2301854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2"/>
          <p:cNvSpPr txBox="1"/>
          <p:nvPr/>
        </p:nvSpPr>
        <p:spPr>
          <a:xfrm rot="5400000">
            <a:off x="7887773" y="1158669"/>
            <a:ext cx="1419541" cy="461665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/>
          </a:p>
        </p:txBody>
      </p:sp>
      <p:sp>
        <p:nvSpPr>
          <p:cNvPr id="529" name="Google Shape;529;p12"/>
          <p:cNvSpPr txBox="1"/>
          <p:nvPr/>
        </p:nvSpPr>
        <p:spPr>
          <a:xfrm rot="-5400000">
            <a:off x="3101579" y="3606650"/>
            <a:ext cx="1419541" cy="461665"/>
          </a:xfrm>
          <a:prstGeom prst="rect">
            <a:avLst/>
          </a:prstGeom>
          <a:solidFill>
            <a:schemeClr val="accent5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Use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3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</a:pPr>
            <a:r>
              <a:rPr lang="en-US"/>
              <a:t>VOTING PHASE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 sz="2400"/>
              <a:t>Once a person gives vote will not be allowed to give vote again. </a:t>
            </a:r>
            <a:r>
              <a:rPr i="0" lang="en-US" sz="2400">
                <a:solidFill>
                  <a:schemeClr val="lt2"/>
                </a:solidFill>
              </a:rPr>
              <a:t>Voter will be informed via email displaying the name of the political party to whom they have voted</a:t>
            </a:r>
            <a:r>
              <a:rPr i="0" lang="en-US">
                <a:solidFill>
                  <a:srgbClr val="2A2A2A"/>
                </a:solidFill>
              </a:rPr>
              <a:t>.</a:t>
            </a:r>
            <a:br>
              <a:rPr i="0" lang="en-US">
                <a:solidFill>
                  <a:srgbClr val="2A2A2A"/>
                </a:solidFill>
              </a:rPr>
            </a:b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</a:pPr>
            <a:r>
              <a:rPr lang="en-US"/>
              <a:t>ARCHITECTURE</a:t>
            </a:r>
            <a:endParaRPr/>
          </a:p>
        </p:txBody>
      </p:sp>
      <p:pic>
        <p:nvPicPr>
          <p:cNvPr id="540" name="Google Shape;54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1984" y="1743264"/>
            <a:ext cx="1217100" cy="13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5431" y="2228223"/>
            <a:ext cx="1033138" cy="90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64916" y="2238356"/>
            <a:ext cx="603326" cy="73042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14"/>
          <p:cNvSpPr txBox="1"/>
          <p:nvPr/>
        </p:nvSpPr>
        <p:spPr>
          <a:xfrm>
            <a:off x="1261984" y="3130289"/>
            <a:ext cx="1150533" cy="401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</a:pPr>
            <a:r>
              <a:rPr b="1" i="0" lang="en-US" sz="12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Presentation Layer</a:t>
            </a:r>
            <a:endParaRPr/>
          </a:p>
        </p:txBody>
      </p:sp>
      <p:sp>
        <p:nvSpPr>
          <p:cNvPr id="544" name="Google Shape;544;p14"/>
          <p:cNvSpPr txBox="1"/>
          <p:nvPr/>
        </p:nvSpPr>
        <p:spPr>
          <a:xfrm>
            <a:off x="3996733" y="3130289"/>
            <a:ext cx="1150533" cy="401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</a:pPr>
            <a:r>
              <a:rPr b="1" i="0" lang="en-US" sz="12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Application Layer</a:t>
            </a:r>
            <a:endParaRPr/>
          </a:p>
        </p:txBody>
      </p:sp>
      <p:sp>
        <p:nvSpPr>
          <p:cNvPr id="545" name="Google Shape;545;p14"/>
          <p:cNvSpPr txBox="1"/>
          <p:nvPr/>
        </p:nvSpPr>
        <p:spPr>
          <a:xfrm>
            <a:off x="6479252" y="3130289"/>
            <a:ext cx="1150533" cy="4013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</a:pPr>
            <a:r>
              <a:rPr b="1" i="0" lang="en-US" sz="12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Database Layer</a:t>
            </a:r>
            <a:endParaRPr/>
          </a:p>
        </p:txBody>
      </p:sp>
      <p:cxnSp>
        <p:nvCxnSpPr>
          <p:cNvPr id="546" name="Google Shape;546;p14"/>
          <p:cNvCxnSpPr/>
          <p:nvPr/>
        </p:nvCxnSpPr>
        <p:spPr>
          <a:xfrm>
            <a:off x="2682796" y="2679256"/>
            <a:ext cx="1175842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547" name="Google Shape;547;p14"/>
          <p:cNvCxnSpPr/>
          <p:nvPr/>
        </p:nvCxnSpPr>
        <p:spPr>
          <a:xfrm flipH="1" rot="10800000">
            <a:off x="5324272" y="2679256"/>
            <a:ext cx="1154980" cy="1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grpSp>
        <p:nvGrpSpPr>
          <p:cNvPr id="548" name="Google Shape;548;p14"/>
          <p:cNvGrpSpPr/>
          <p:nvPr/>
        </p:nvGrpSpPr>
        <p:grpSpPr>
          <a:xfrm>
            <a:off x="1261984" y="4067203"/>
            <a:ext cx="6636876" cy="450107"/>
            <a:chOff x="6336019" y="3733725"/>
            <a:chExt cx="2626546" cy="351310"/>
          </a:xfrm>
        </p:grpSpPr>
        <p:sp>
          <p:nvSpPr>
            <p:cNvPr id="549" name="Google Shape;549;p14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Bind together into one Machine at each Poll Booth</a:t>
              </a:r>
              <a:endPara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8098525" y="3733725"/>
              <a:ext cx="864040" cy="351300"/>
            </a:xfrm>
            <a:prstGeom prst="chevron">
              <a:avLst>
                <a:gd fmla="val 50000" name="adj"/>
              </a:avLst>
            </a:prstGeom>
            <a:noFill/>
            <a:ln cap="flat" cmpd="sng" w="9525">
              <a:solidFill>
                <a:srgbClr val="869FB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 Global Database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rgbClr val="F3F3F3"/>
                </a:solidFill>
              </a:rPr>
              <a:t>POP UP &amp; VOICE ASSISTANT</a:t>
            </a:r>
            <a:br>
              <a:rPr lang="en-US">
                <a:solidFill>
                  <a:srgbClr val="F3F3F3"/>
                </a:solidFill>
              </a:rPr>
            </a:br>
            <a:br>
              <a:rPr lang="en-US">
                <a:solidFill>
                  <a:srgbClr val="F3F3F3"/>
                </a:solidFill>
              </a:rPr>
            </a:br>
            <a:br>
              <a:rPr lang="en-US">
                <a:solidFill>
                  <a:srgbClr val="F3F3F3"/>
                </a:solidFill>
              </a:rPr>
            </a:br>
            <a:br>
              <a:rPr lang="en-US">
                <a:solidFill>
                  <a:srgbClr val="F3F3F3"/>
                </a:solidFill>
              </a:rPr>
            </a:br>
            <a:br>
              <a:rPr lang="en-US">
                <a:solidFill>
                  <a:srgbClr val="F3F3F3"/>
                </a:solidFill>
              </a:rPr>
            </a:br>
            <a:br>
              <a:rPr lang="en-US">
                <a:solidFill>
                  <a:srgbClr val="F3F3F3"/>
                </a:solidFill>
              </a:rPr>
            </a:br>
            <a:r>
              <a:rPr lang="en-US" sz="2000">
                <a:solidFill>
                  <a:srgbClr val="F3F3F3"/>
                </a:solidFill>
              </a:rPr>
              <a:t>At each point, it assists in notifying the voter of the successful</a:t>
            </a:r>
            <a:br>
              <a:rPr lang="en-US" sz="2000">
                <a:solidFill>
                  <a:srgbClr val="F3F3F3"/>
                </a:solidFill>
              </a:rPr>
            </a:br>
            <a:r>
              <a:rPr lang="en-US" sz="2000">
                <a:solidFill>
                  <a:srgbClr val="F3F3F3"/>
                </a:solidFill>
              </a:rPr>
              <a:t> completion of that phase, as well as alerting the voter if the voter takes any unauthorized activity</a:t>
            </a:r>
            <a:r>
              <a:rPr lang="en-US">
                <a:solidFill>
                  <a:srgbClr val="F3F3F3"/>
                </a:solidFill>
              </a:rPr>
              <a:t>.</a:t>
            </a:r>
            <a:br>
              <a:rPr lang="en-US">
                <a:solidFill>
                  <a:srgbClr val="F3F3F3"/>
                </a:solidFill>
              </a:rPr>
            </a:br>
            <a:br>
              <a:rPr lang="en-US">
                <a:solidFill>
                  <a:srgbClr val="F3F3F3"/>
                </a:solidFill>
              </a:rPr>
            </a:br>
            <a:endParaRPr>
              <a:solidFill>
                <a:srgbClr val="F3F3F3"/>
              </a:solidFill>
            </a:endParaRPr>
          </a:p>
        </p:txBody>
      </p:sp>
      <p:pic>
        <p:nvPicPr>
          <p:cNvPr id="556" name="Google Shape;55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434" y="1434394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5"/>
          <p:cNvPicPr preferRelativeResize="0"/>
          <p:nvPr/>
        </p:nvPicPr>
        <p:blipFill rotWithShape="1">
          <a:blip r:embed="rId4">
            <a:alphaModFix/>
          </a:blip>
          <a:srcRect b="0" l="25301" r="25297" t="0"/>
          <a:stretch/>
        </p:blipFill>
        <p:spPr>
          <a:xfrm>
            <a:off x="6019043" y="796175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6"/>
          <p:cNvSpPr txBox="1"/>
          <p:nvPr>
            <p:ph idx="6" type="title"/>
          </p:nvPr>
        </p:nvSpPr>
        <p:spPr>
          <a:xfrm>
            <a:off x="7200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FRONTEND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Logo&#10;&#10;Description automatically generated" id="563" name="Google Shape;56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1636055"/>
            <a:ext cx="5181600" cy="1877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17"/>
          <p:cNvSpPr txBox="1"/>
          <p:nvPr>
            <p:ph idx="6" type="title"/>
          </p:nvPr>
        </p:nvSpPr>
        <p:spPr>
          <a:xfrm>
            <a:off x="7200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BACKEND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Logo&#10;&#10;Description automatically generated" id="569" name="Google Shape;56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7150" y="1911350"/>
            <a:ext cx="3956050" cy="13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WHY DJANGO ?</a:t>
            </a:r>
            <a:endParaRPr/>
          </a:p>
        </p:txBody>
      </p:sp>
      <p:graphicFrame>
        <p:nvGraphicFramePr>
          <p:cNvPr id="575" name="Google Shape;575;p18"/>
          <p:cNvGraphicFramePr/>
          <p:nvPr/>
        </p:nvGraphicFramePr>
        <p:xfrm>
          <a:off x="512576" y="21376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{F482D471-0A11-4C8C-B43F-D735CBA09F34}</a:tableStyleId>
              </a:tblPr>
              <a:tblGrid>
                <a:gridCol w="1625125"/>
                <a:gridCol w="1625125"/>
                <a:gridCol w="1625125"/>
                <a:gridCol w="1625125"/>
                <a:gridCol w="1625125"/>
              </a:tblGrid>
              <a:tr h="739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1" sz="3000" u="none" cap="none" strike="noStrike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2627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1" sz="3000" u="none" cap="none" strike="noStrike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2627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1" sz="3000" u="none" cap="none" strike="noStrike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2627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1" sz="3000" u="none" cap="none" strike="noStrike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2627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1" sz="3000" u="none" cap="none" strike="noStrike">
                        <a:solidFill>
                          <a:schemeClr val="lt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26274"/>
                      </a:srgbClr>
                    </a:solidFill>
                  </a:tcPr>
                </a:tc>
              </a:tr>
              <a:tr h="954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Concept development - as quickly as possible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2627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Django is fully Loaded with common tasks (auth, csrf, rss etc.,)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2627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Takes Security seriously. Comes with secure user auth system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2627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Scalable quickly &amp; flexibly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2627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Organization &amp; Governments due to its incredible versatile 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26274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576" name="Google Shape;576;p18"/>
          <p:cNvGrpSpPr/>
          <p:nvPr/>
        </p:nvGrpSpPr>
        <p:grpSpPr>
          <a:xfrm>
            <a:off x="1182705" y="2344741"/>
            <a:ext cx="327976" cy="324316"/>
            <a:chOff x="7528096" y="2450059"/>
            <a:chExt cx="327976" cy="324316"/>
          </a:xfrm>
        </p:grpSpPr>
        <p:sp>
          <p:nvSpPr>
            <p:cNvPr id="577" name="Google Shape;577;p18"/>
            <p:cNvSpPr/>
            <p:nvPr/>
          </p:nvSpPr>
          <p:spPr>
            <a:xfrm>
              <a:off x="7569411" y="2697187"/>
              <a:ext cx="26928" cy="25623"/>
            </a:xfrm>
            <a:custGeom>
              <a:rect b="b" l="l" r="r" t="t"/>
              <a:pathLst>
                <a:path extrusionOk="0" h="805" w="846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8"/>
            <p:cNvSpPr/>
            <p:nvPr/>
          </p:nvSpPr>
          <p:spPr>
            <a:xfrm>
              <a:off x="7600859" y="2728667"/>
              <a:ext cx="26578" cy="25591"/>
            </a:xfrm>
            <a:custGeom>
              <a:rect b="b" l="l" r="r" t="t"/>
              <a:pathLst>
                <a:path extrusionOk="0" h="804" w="835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8"/>
            <p:cNvSpPr/>
            <p:nvPr/>
          </p:nvSpPr>
          <p:spPr>
            <a:xfrm>
              <a:off x="7585326" y="2713102"/>
              <a:ext cx="26546" cy="25241"/>
            </a:xfrm>
            <a:custGeom>
              <a:rect b="b" l="l" r="r" t="t"/>
              <a:pathLst>
                <a:path extrusionOk="0" h="793" w="834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8"/>
            <p:cNvSpPr/>
            <p:nvPr/>
          </p:nvSpPr>
          <p:spPr>
            <a:xfrm>
              <a:off x="7528096" y="2450059"/>
              <a:ext cx="327976" cy="324316"/>
            </a:xfrm>
            <a:custGeom>
              <a:rect b="b" l="l" r="r" t="t"/>
              <a:pathLst>
                <a:path extrusionOk="0" h="10189" w="10304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8"/>
            <p:cNvSpPr/>
            <p:nvPr/>
          </p:nvSpPr>
          <p:spPr>
            <a:xfrm>
              <a:off x="7712296" y="2525528"/>
              <a:ext cx="79989" cy="60954"/>
            </a:xfrm>
            <a:custGeom>
              <a:rect b="b" l="l" r="r" t="t"/>
              <a:pathLst>
                <a:path extrusionOk="0" h="1915" w="2513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2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2" name="Google Shape;582;p18"/>
          <p:cNvGrpSpPr/>
          <p:nvPr/>
        </p:nvGrpSpPr>
        <p:grpSpPr>
          <a:xfrm>
            <a:off x="2773158" y="2337908"/>
            <a:ext cx="376271" cy="337982"/>
            <a:chOff x="2612597" y="3367075"/>
            <a:chExt cx="376271" cy="337982"/>
          </a:xfrm>
        </p:grpSpPr>
        <p:sp>
          <p:nvSpPr>
            <p:cNvPr id="583" name="Google Shape;583;p18"/>
            <p:cNvSpPr/>
            <p:nvPr/>
          </p:nvSpPr>
          <p:spPr>
            <a:xfrm>
              <a:off x="2612597" y="3367075"/>
              <a:ext cx="376271" cy="337982"/>
            </a:xfrm>
            <a:custGeom>
              <a:rect b="b" l="l" r="r" t="t"/>
              <a:pathLst>
                <a:path extrusionOk="0" h="10610" w="11812">
                  <a:moveTo>
                    <a:pt x="7561" y="346"/>
                  </a:moveTo>
                  <a:cubicBezTo>
                    <a:pt x="7490" y="668"/>
                    <a:pt x="7192" y="918"/>
                    <a:pt x="6835" y="918"/>
                  </a:cubicBezTo>
                  <a:lnTo>
                    <a:pt x="4966" y="918"/>
                  </a:lnTo>
                  <a:cubicBezTo>
                    <a:pt x="4609" y="918"/>
                    <a:pt x="4311" y="668"/>
                    <a:pt x="4228" y="346"/>
                  </a:cubicBezTo>
                  <a:close/>
                  <a:moveTo>
                    <a:pt x="7918" y="358"/>
                  </a:moveTo>
                  <a:cubicBezTo>
                    <a:pt x="8264" y="418"/>
                    <a:pt x="8526" y="727"/>
                    <a:pt x="8526" y="1108"/>
                  </a:cubicBezTo>
                  <a:lnTo>
                    <a:pt x="8526" y="1918"/>
                  </a:lnTo>
                  <a:lnTo>
                    <a:pt x="3263" y="1918"/>
                  </a:lnTo>
                  <a:lnTo>
                    <a:pt x="3263" y="1108"/>
                  </a:lnTo>
                  <a:cubicBezTo>
                    <a:pt x="3263" y="727"/>
                    <a:pt x="3525" y="429"/>
                    <a:pt x="3870" y="358"/>
                  </a:cubicBezTo>
                  <a:cubicBezTo>
                    <a:pt x="3966" y="882"/>
                    <a:pt x="4406" y="1287"/>
                    <a:pt x="4954" y="1287"/>
                  </a:cubicBezTo>
                  <a:lnTo>
                    <a:pt x="6835" y="1287"/>
                  </a:lnTo>
                  <a:cubicBezTo>
                    <a:pt x="7383" y="1287"/>
                    <a:pt x="7835" y="882"/>
                    <a:pt x="7918" y="358"/>
                  </a:cubicBezTo>
                  <a:close/>
                  <a:moveTo>
                    <a:pt x="7502" y="5180"/>
                  </a:moveTo>
                  <a:cubicBezTo>
                    <a:pt x="7835" y="5180"/>
                    <a:pt x="8097" y="5454"/>
                    <a:pt x="8097" y="5775"/>
                  </a:cubicBezTo>
                  <a:lnTo>
                    <a:pt x="8097" y="7323"/>
                  </a:lnTo>
                  <a:cubicBezTo>
                    <a:pt x="7764" y="7395"/>
                    <a:pt x="7430" y="7442"/>
                    <a:pt x="7073" y="7478"/>
                  </a:cubicBezTo>
                  <a:lnTo>
                    <a:pt x="7073" y="6942"/>
                  </a:lnTo>
                  <a:cubicBezTo>
                    <a:pt x="7085" y="6561"/>
                    <a:pt x="6764" y="6240"/>
                    <a:pt x="6371" y="6240"/>
                  </a:cubicBezTo>
                  <a:lnTo>
                    <a:pt x="5406" y="6240"/>
                  </a:lnTo>
                  <a:cubicBezTo>
                    <a:pt x="5025" y="6240"/>
                    <a:pt x="4704" y="6549"/>
                    <a:pt x="4704" y="6942"/>
                  </a:cubicBezTo>
                  <a:lnTo>
                    <a:pt x="4704" y="7478"/>
                  </a:lnTo>
                  <a:cubicBezTo>
                    <a:pt x="4370" y="7442"/>
                    <a:pt x="4025" y="7383"/>
                    <a:pt x="3680" y="7323"/>
                  </a:cubicBezTo>
                  <a:lnTo>
                    <a:pt x="3680" y="5775"/>
                  </a:lnTo>
                  <a:cubicBezTo>
                    <a:pt x="3680" y="5454"/>
                    <a:pt x="3954" y="5180"/>
                    <a:pt x="4275" y="5180"/>
                  </a:cubicBezTo>
                  <a:close/>
                  <a:moveTo>
                    <a:pt x="6371" y="6585"/>
                  </a:moveTo>
                  <a:cubicBezTo>
                    <a:pt x="6573" y="6585"/>
                    <a:pt x="6728" y="6740"/>
                    <a:pt x="6728" y="6942"/>
                  </a:cubicBezTo>
                  <a:lnTo>
                    <a:pt x="6728" y="8430"/>
                  </a:lnTo>
                  <a:cubicBezTo>
                    <a:pt x="6728" y="8621"/>
                    <a:pt x="6573" y="8788"/>
                    <a:pt x="6371" y="8788"/>
                  </a:cubicBezTo>
                  <a:lnTo>
                    <a:pt x="5406" y="8788"/>
                  </a:lnTo>
                  <a:cubicBezTo>
                    <a:pt x="5216" y="8788"/>
                    <a:pt x="5049" y="8621"/>
                    <a:pt x="5049" y="8430"/>
                  </a:cubicBezTo>
                  <a:lnTo>
                    <a:pt x="5049" y="6942"/>
                  </a:lnTo>
                  <a:cubicBezTo>
                    <a:pt x="5049" y="6740"/>
                    <a:pt x="5216" y="6585"/>
                    <a:pt x="5406" y="6585"/>
                  </a:cubicBezTo>
                  <a:close/>
                  <a:moveTo>
                    <a:pt x="4025" y="1"/>
                  </a:moveTo>
                  <a:cubicBezTo>
                    <a:pt x="3406" y="1"/>
                    <a:pt x="2918" y="489"/>
                    <a:pt x="2918" y="1108"/>
                  </a:cubicBezTo>
                  <a:lnTo>
                    <a:pt x="2918" y="1918"/>
                  </a:lnTo>
                  <a:lnTo>
                    <a:pt x="1084" y="1918"/>
                  </a:lnTo>
                  <a:cubicBezTo>
                    <a:pt x="489" y="1918"/>
                    <a:pt x="1" y="2418"/>
                    <a:pt x="1" y="3013"/>
                  </a:cubicBezTo>
                  <a:lnTo>
                    <a:pt x="1" y="6168"/>
                  </a:lnTo>
                  <a:cubicBezTo>
                    <a:pt x="1" y="6228"/>
                    <a:pt x="37" y="6287"/>
                    <a:pt x="96" y="6311"/>
                  </a:cubicBezTo>
                  <a:cubicBezTo>
                    <a:pt x="203" y="6371"/>
                    <a:pt x="322" y="6430"/>
                    <a:pt x="418" y="6490"/>
                  </a:cubicBezTo>
                  <a:lnTo>
                    <a:pt x="418" y="7311"/>
                  </a:lnTo>
                  <a:cubicBezTo>
                    <a:pt x="418" y="7418"/>
                    <a:pt x="501" y="7490"/>
                    <a:pt x="596" y="7490"/>
                  </a:cubicBezTo>
                  <a:cubicBezTo>
                    <a:pt x="703" y="7490"/>
                    <a:pt x="775" y="7418"/>
                    <a:pt x="775" y="7311"/>
                  </a:cubicBezTo>
                  <a:lnTo>
                    <a:pt x="775" y="6668"/>
                  </a:lnTo>
                  <a:cubicBezTo>
                    <a:pt x="2013" y="7299"/>
                    <a:pt x="3358" y="7668"/>
                    <a:pt x="4740" y="7811"/>
                  </a:cubicBezTo>
                  <a:lnTo>
                    <a:pt x="4740" y="8407"/>
                  </a:lnTo>
                  <a:cubicBezTo>
                    <a:pt x="4740" y="8800"/>
                    <a:pt x="5049" y="9109"/>
                    <a:pt x="5442" y="9109"/>
                  </a:cubicBezTo>
                  <a:lnTo>
                    <a:pt x="6406" y="9109"/>
                  </a:lnTo>
                  <a:cubicBezTo>
                    <a:pt x="6787" y="9109"/>
                    <a:pt x="7109" y="8800"/>
                    <a:pt x="7109" y="8407"/>
                  </a:cubicBezTo>
                  <a:lnTo>
                    <a:pt x="7109" y="7811"/>
                  </a:lnTo>
                  <a:cubicBezTo>
                    <a:pt x="8490" y="7668"/>
                    <a:pt x="9812" y="7299"/>
                    <a:pt x="11062" y="6668"/>
                  </a:cubicBezTo>
                  <a:lnTo>
                    <a:pt x="11062" y="9526"/>
                  </a:lnTo>
                  <a:cubicBezTo>
                    <a:pt x="11062" y="9931"/>
                    <a:pt x="10740" y="10276"/>
                    <a:pt x="10324" y="10276"/>
                  </a:cubicBezTo>
                  <a:lnTo>
                    <a:pt x="1489" y="10276"/>
                  </a:lnTo>
                  <a:cubicBezTo>
                    <a:pt x="1096" y="10276"/>
                    <a:pt x="751" y="9943"/>
                    <a:pt x="751" y="9526"/>
                  </a:cubicBezTo>
                  <a:lnTo>
                    <a:pt x="751" y="8026"/>
                  </a:lnTo>
                  <a:cubicBezTo>
                    <a:pt x="751" y="7918"/>
                    <a:pt x="679" y="7847"/>
                    <a:pt x="572" y="7847"/>
                  </a:cubicBezTo>
                  <a:cubicBezTo>
                    <a:pt x="465" y="7847"/>
                    <a:pt x="394" y="7918"/>
                    <a:pt x="394" y="8026"/>
                  </a:cubicBezTo>
                  <a:lnTo>
                    <a:pt x="394" y="9526"/>
                  </a:lnTo>
                  <a:cubicBezTo>
                    <a:pt x="394" y="10121"/>
                    <a:pt x="882" y="10609"/>
                    <a:pt x="1477" y="10609"/>
                  </a:cubicBezTo>
                  <a:lnTo>
                    <a:pt x="10300" y="10609"/>
                  </a:lnTo>
                  <a:cubicBezTo>
                    <a:pt x="10895" y="10609"/>
                    <a:pt x="11395" y="10121"/>
                    <a:pt x="11395" y="9526"/>
                  </a:cubicBezTo>
                  <a:lnTo>
                    <a:pt x="11395" y="6490"/>
                  </a:lnTo>
                  <a:cubicBezTo>
                    <a:pt x="11490" y="6430"/>
                    <a:pt x="11609" y="6371"/>
                    <a:pt x="11717" y="6311"/>
                  </a:cubicBezTo>
                  <a:cubicBezTo>
                    <a:pt x="11776" y="6287"/>
                    <a:pt x="11812" y="6228"/>
                    <a:pt x="11812" y="6168"/>
                  </a:cubicBezTo>
                  <a:lnTo>
                    <a:pt x="11812" y="3013"/>
                  </a:lnTo>
                  <a:cubicBezTo>
                    <a:pt x="11812" y="2394"/>
                    <a:pt x="11312" y="1918"/>
                    <a:pt x="10716" y="1918"/>
                  </a:cubicBezTo>
                  <a:lnTo>
                    <a:pt x="10276" y="1918"/>
                  </a:lnTo>
                  <a:cubicBezTo>
                    <a:pt x="10169" y="1918"/>
                    <a:pt x="10097" y="2001"/>
                    <a:pt x="10097" y="2096"/>
                  </a:cubicBezTo>
                  <a:cubicBezTo>
                    <a:pt x="10097" y="2203"/>
                    <a:pt x="10169" y="2275"/>
                    <a:pt x="10276" y="2275"/>
                  </a:cubicBezTo>
                  <a:lnTo>
                    <a:pt x="10716" y="2275"/>
                  </a:lnTo>
                  <a:cubicBezTo>
                    <a:pt x="11121" y="2275"/>
                    <a:pt x="11467" y="2608"/>
                    <a:pt x="11467" y="3025"/>
                  </a:cubicBezTo>
                  <a:lnTo>
                    <a:pt x="11467" y="6073"/>
                  </a:lnTo>
                  <a:cubicBezTo>
                    <a:pt x="11359" y="6133"/>
                    <a:pt x="11252" y="6192"/>
                    <a:pt x="11133" y="6252"/>
                  </a:cubicBezTo>
                  <a:cubicBezTo>
                    <a:pt x="10288" y="6704"/>
                    <a:pt x="9395" y="7037"/>
                    <a:pt x="8454" y="7252"/>
                  </a:cubicBezTo>
                  <a:lnTo>
                    <a:pt x="8454" y="5775"/>
                  </a:lnTo>
                  <a:cubicBezTo>
                    <a:pt x="8454" y="5251"/>
                    <a:pt x="8026" y="4823"/>
                    <a:pt x="7502" y="4823"/>
                  </a:cubicBezTo>
                  <a:lnTo>
                    <a:pt x="4275" y="4823"/>
                  </a:lnTo>
                  <a:cubicBezTo>
                    <a:pt x="3751" y="4823"/>
                    <a:pt x="3323" y="5251"/>
                    <a:pt x="3323" y="5775"/>
                  </a:cubicBezTo>
                  <a:lnTo>
                    <a:pt x="3323" y="7252"/>
                  </a:lnTo>
                  <a:cubicBezTo>
                    <a:pt x="2275" y="7014"/>
                    <a:pt x="1275" y="6609"/>
                    <a:pt x="334" y="6073"/>
                  </a:cubicBezTo>
                  <a:lnTo>
                    <a:pt x="334" y="3025"/>
                  </a:lnTo>
                  <a:cubicBezTo>
                    <a:pt x="334" y="2620"/>
                    <a:pt x="656" y="2275"/>
                    <a:pt x="1072" y="2275"/>
                  </a:cubicBezTo>
                  <a:lnTo>
                    <a:pt x="9562" y="2275"/>
                  </a:lnTo>
                  <a:cubicBezTo>
                    <a:pt x="9657" y="2275"/>
                    <a:pt x="9740" y="2203"/>
                    <a:pt x="9740" y="2096"/>
                  </a:cubicBezTo>
                  <a:cubicBezTo>
                    <a:pt x="9740" y="2001"/>
                    <a:pt x="9657" y="1918"/>
                    <a:pt x="9562" y="1918"/>
                  </a:cubicBezTo>
                  <a:lnTo>
                    <a:pt x="8871" y="1918"/>
                  </a:lnTo>
                  <a:lnTo>
                    <a:pt x="8871" y="1108"/>
                  </a:lnTo>
                  <a:cubicBezTo>
                    <a:pt x="8871" y="489"/>
                    <a:pt x="8383" y="1"/>
                    <a:pt x="77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2784805" y="3588212"/>
              <a:ext cx="31505" cy="47432"/>
            </a:xfrm>
            <a:custGeom>
              <a:rect b="b" l="l" r="r" t="t"/>
              <a:pathLst>
                <a:path extrusionOk="0" h="1489" w="989">
                  <a:moveTo>
                    <a:pt x="631" y="357"/>
                  </a:moveTo>
                  <a:lnTo>
                    <a:pt x="631" y="1143"/>
                  </a:lnTo>
                  <a:lnTo>
                    <a:pt x="346" y="1143"/>
                  </a:lnTo>
                  <a:lnTo>
                    <a:pt x="346" y="357"/>
                  </a:lnTo>
                  <a:close/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1310"/>
                  </a:lnTo>
                  <a:cubicBezTo>
                    <a:pt x="0" y="1405"/>
                    <a:pt x="72" y="1488"/>
                    <a:pt x="179" y="1488"/>
                  </a:cubicBezTo>
                  <a:lnTo>
                    <a:pt x="810" y="1488"/>
                  </a:lnTo>
                  <a:cubicBezTo>
                    <a:pt x="905" y="1488"/>
                    <a:pt x="988" y="1405"/>
                    <a:pt x="988" y="1310"/>
                  </a:cubicBezTo>
                  <a:lnTo>
                    <a:pt x="988" y="179"/>
                  </a:lnTo>
                  <a:cubicBezTo>
                    <a:pt x="965" y="83"/>
                    <a:pt x="893" y="0"/>
                    <a:pt x="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18"/>
          <p:cNvGrpSpPr/>
          <p:nvPr/>
        </p:nvGrpSpPr>
        <p:grpSpPr>
          <a:xfrm>
            <a:off x="4408470" y="2345728"/>
            <a:ext cx="327059" cy="360192"/>
            <a:chOff x="7562766" y="1514864"/>
            <a:chExt cx="327059" cy="360192"/>
          </a:xfrm>
        </p:grpSpPr>
        <p:sp>
          <p:nvSpPr>
            <p:cNvPr id="586" name="Google Shape;586;p18"/>
            <p:cNvSpPr/>
            <p:nvPr/>
          </p:nvSpPr>
          <p:spPr>
            <a:xfrm>
              <a:off x="7662418" y="1600289"/>
              <a:ext cx="127724" cy="165248"/>
            </a:xfrm>
            <a:custGeom>
              <a:rect b="b" l="l" r="r" t="t"/>
              <a:pathLst>
                <a:path extrusionOk="0" h="5192" w="4013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7599527" y="1548951"/>
              <a:ext cx="258853" cy="154841"/>
            </a:xfrm>
            <a:custGeom>
              <a:rect b="b" l="l" r="r" t="t"/>
              <a:pathLst>
                <a:path extrusionOk="0" h="4865" w="8133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7599909" y="1648380"/>
              <a:ext cx="242175" cy="190679"/>
            </a:xfrm>
            <a:custGeom>
              <a:rect b="b" l="l" r="r" t="t"/>
              <a:pathLst>
                <a:path extrusionOk="0" h="5991" w="7609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7562766" y="1514864"/>
              <a:ext cx="327059" cy="360192"/>
            </a:xfrm>
            <a:custGeom>
              <a:rect b="b" l="l" r="r" t="t"/>
              <a:pathLst>
                <a:path extrusionOk="0" h="11317" w="10276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18"/>
          <p:cNvGrpSpPr/>
          <p:nvPr/>
        </p:nvGrpSpPr>
        <p:grpSpPr>
          <a:xfrm>
            <a:off x="6033297" y="2320409"/>
            <a:ext cx="355099" cy="355481"/>
            <a:chOff x="3539102" y="2427549"/>
            <a:chExt cx="355099" cy="355481"/>
          </a:xfrm>
        </p:grpSpPr>
        <p:sp>
          <p:nvSpPr>
            <p:cNvPr id="591" name="Google Shape;591;p18"/>
            <p:cNvSpPr/>
            <p:nvPr/>
          </p:nvSpPr>
          <p:spPr>
            <a:xfrm>
              <a:off x="3539102" y="2561320"/>
              <a:ext cx="355099" cy="221710"/>
            </a:xfrm>
            <a:custGeom>
              <a:rect b="b" l="l" r="r" t="t"/>
              <a:pathLst>
                <a:path extrusionOk="0" h="6966" w="11157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3544417" y="2427549"/>
              <a:ext cx="339568" cy="205415"/>
            </a:xfrm>
            <a:custGeom>
              <a:rect b="b" l="l" r="r" t="t"/>
              <a:pathLst>
                <a:path extrusionOk="0" h="6454" w="10669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3" name="Google Shape;593;p18"/>
          <p:cNvGrpSpPr/>
          <p:nvPr/>
        </p:nvGrpSpPr>
        <p:grpSpPr>
          <a:xfrm>
            <a:off x="7624712" y="2340549"/>
            <a:ext cx="370930" cy="370550"/>
            <a:chOff x="2497275" y="2744159"/>
            <a:chExt cx="370930" cy="370550"/>
          </a:xfrm>
        </p:grpSpPr>
        <p:sp>
          <p:nvSpPr>
            <p:cNvPr id="594" name="Google Shape;594;p18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8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8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/>
              <a:t>FUTURE SCOPE</a:t>
            </a:r>
            <a:endParaRPr/>
          </a:p>
        </p:txBody>
      </p:sp>
      <p:sp>
        <p:nvSpPr>
          <p:cNvPr id="605" name="Google Shape;605;p19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9"/>
          <p:cNvSpPr txBox="1"/>
          <p:nvPr>
            <p:ph idx="4294967295" type="subTitle"/>
          </p:nvPr>
        </p:nvSpPr>
        <p:spPr>
          <a:xfrm flipH="1">
            <a:off x="861825" y="1689419"/>
            <a:ext cx="2234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b="0" i="0" lang="en-US" sz="14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Biometric system along with Face Recognition</a:t>
            </a:r>
            <a:endParaRPr b="0" i="0" sz="1400" u="none" cap="none" strike="noStrik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607" name="Google Shape;607;p19"/>
          <p:cNvSpPr txBox="1"/>
          <p:nvPr>
            <p:ph idx="4294967295" type="subTitle"/>
          </p:nvPr>
        </p:nvSpPr>
        <p:spPr>
          <a:xfrm flipH="1">
            <a:off x="6087375" y="1689425"/>
            <a:ext cx="21948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b="0" i="0" lang="en-US" sz="14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Like ATM, vote at any nearby Voting machine</a:t>
            </a:r>
            <a:endParaRPr b="0" i="0" sz="1400" u="none" cap="none" strike="noStrik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608" name="Google Shape;608;p19"/>
          <p:cNvSpPr txBox="1"/>
          <p:nvPr>
            <p:ph idx="4294967295" type="subTitle"/>
          </p:nvPr>
        </p:nvSpPr>
        <p:spPr>
          <a:xfrm>
            <a:off x="861813" y="3302726"/>
            <a:ext cx="22344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b="0" i="0" lang="en-US" sz="14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With rapidly developing technology this isn't far</a:t>
            </a:r>
            <a:endParaRPr b="0" i="0" sz="1400" u="none" cap="none" strike="noStrik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609" name="Google Shape;609;p19"/>
          <p:cNvSpPr txBox="1"/>
          <p:nvPr>
            <p:ph idx="4294967295" type="subTitle"/>
          </p:nvPr>
        </p:nvSpPr>
        <p:spPr>
          <a:xfrm>
            <a:off x="6087375" y="3302726"/>
            <a:ext cx="21948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b="0" i="0" lang="en-US" sz="14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The collected data can be aggregated with other govt website data to create a data warehouse</a:t>
            </a:r>
            <a:endParaRPr b="0" i="0" sz="1400" u="none" cap="none" strike="noStrik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610" name="Google Shape;610;p19"/>
          <p:cNvSpPr/>
          <p:nvPr/>
        </p:nvSpPr>
        <p:spPr>
          <a:xfrm>
            <a:off x="4285725" y="2508750"/>
            <a:ext cx="572700" cy="5727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9"/>
          <p:cNvSpPr/>
          <p:nvPr/>
        </p:nvSpPr>
        <p:spPr>
          <a:xfrm>
            <a:off x="4385488" y="2569788"/>
            <a:ext cx="373167" cy="450621"/>
          </a:xfrm>
          <a:custGeom>
            <a:rect b="b" l="l" r="r" t="t"/>
            <a:pathLst>
              <a:path extrusionOk="0" h="68250" w="56519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2" name="Google Shape;612;p19"/>
          <p:cNvGrpSpPr/>
          <p:nvPr/>
        </p:nvGrpSpPr>
        <p:grpSpPr>
          <a:xfrm>
            <a:off x="5567955" y="3351974"/>
            <a:ext cx="266197" cy="249155"/>
            <a:chOff x="1507342" y="1024774"/>
            <a:chExt cx="399216" cy="373658"/>
          </a:xfrm>
        </p:grpSpPr>
        <p:sp>
          <p:nvSpPr>
            <p:cNvPr id="613" name="Google Shape;613;p19"/>
            <p:cNvSpPr/>
            <p:nvPr/>
          </p:nvSpPr>
          <p:spPr>
            <a:xfrm>
              <a:off x="1507342" y="1024774"/>
              <a:ext cx="399216" cy="373658"/>
            </a:xfrm>
            <a:custGeom>
              <a:rect b="b" l="l" r="r" t="t"/>
              <a:pathLst>
                <a:path extrusionOk="0" h="49971" w="53389">
                  <a:moveTo>
                    <a:pt x="39967" y="0"/>
                  </a:moveTo>
                  <a:lnTo>
                    <a:pt x="16320" y="7"/>
                  </a:lnTo>
                  <a:lnTo>
                    <a:pt x="17534" y="2032"/>
                  </a:lnTo>
                  <a:lnTo>
                    <a:pt x="38760" y="2022"/>
                  </a:lnTo>
                  <a:lnTo>
                    <a:pt x="50008" y="21948"/>
                  </a:lnTo>
                  <a:lnTo>
                    <a:pt x="26026" y="21954"/>
                  </a:lnTo>
                  <a:lnTo>
                    <a:pt x="14332" y="154"/>
                  </a:lnTo>
                  <a:lnTo>
                    <a:pt x="1" y="24996"/>
                  </a:lnTo>
                  <a:lnTo>
                    <a:pt x="14346" y="49827"/>
                  </a:lnTo>
                  <a:lnTo>
                    <a:pt x="26026" y="28020"/>
                  </a:lnTo>
                  <a:lnTo>
                    <a:pt x="50012" y="28013"/>
                  </a:lnTo>
                  <a:lnTo>
                    <a:pt x="50012" y="28013"/>
                  </a:lnTo>
                  <a:lnTo>
                    <a:pt x="38770" y="47942"/>
                  </a:lnTo>
                  <a:lnTo>
                    <a:pt x="17548" y="47948"/>
                  </a:lnTo>
                  <a:lnTo>
                    <a:pt x="16334" y="49971"/>
                  </a:lnTo>
                  <a:lnTo>
                    <a:pt x="39981" y="49963"/>
                  </a:lnTo>
                  <a:lnTo>
                    <a:pt x="53389" y="25992"/>
                  </a:lnTo>
                  <a:lnTo>
                    <a:pt x="24815" y="25998"/>
                  </a:lnTo>
                  <a:lnTo>
                    <a:pt x="14281" y="45667"/>
                  </a:lnTo>
                  <a:lnTo>
                    <a:pt x="2334" y="24996"/>
                  </a:lnTo>
                  <a:lnTo>
                    <a:pt x="14267" y="4311"/>
                  </a:lnTo>
                  <a:lnTo>
                    <a:pt x="24818" y="23976"/>
                  </a:lnTo>
                  <a:lnTo>
                    <a:pt x="53389" y="23969"/>
                  </a:lnTo>
                  <a:lnTo>
                    <a:pt x="3996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9"/>
            <p:cNvSpPr/>
            <p:nvPr/>
          </p:nvSpPr>
          <p:spPr>
            <a:xfrm>
              <a:off x="1609125" y="1147993"/>
              <a:ext cx="45471" cy="127222"/>
            </a:xfrm>
            <a:custGeom>
              <a:rect b="b" l="l" r="r" t="t"/>
              <a:pathLst>
                <a:path extrusionOk="0" h="17014" w="6081">
                  <a:moveTo>
                    <a:pt x="4913" y="0"/>
                  </a:moveTo>
                  <a:lnTo>
                    <a:pt x="1" y="8506"/>
                  </a:lnTo>
                  <a:lnTo>
                    <a:pt x="4913" y="17014"/>
                  </a:lnTo>
                  <a:lnTo>
                    <a:pt x="6080" y="14992"/>
                  </a:lnTo>
                  <a:lnTo>
                    <a:pt x="2338" y="8506"/>
                  </a:lnTo>
                  <a:lnTo>
                    <a:pt x="6080" y="2023"/>
                  </a:lnTo>
                  <a:lnTo>
                    <a:pt x="491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5" name="Google Shape;615;p19"/>
          <p:cNvSpPr/>
          <p:nvPr/>
        </p:nvSpPr>
        <p:spPr>
          <a:xfrm>
            <a:off x="3303861" y="1991081"/>
            <a:ext cx="283071" cy="245141"/>
          </a:xfrm>
          <a:custGeom>
            <a:rect b="b" l="l" r="r" t="t"/>
            <a:pathLst>
              <a:path extrusionOk="0" h="49151" w="56756">
                <a:moveTo>
                  <a:pt x="14188" y="1"/>
                </a:moveTo>
                <a:lnTo>
                  <a:pt x="1" y="24576"/>
                </a:lnTo>
                <a:lnTo>
                  <a:pt x="14188" y="49150"/>
                </a:lnTo>
                <a:lnTo>
                  <a:pt x="43782" y="49150"/>
                </a:lnTo>
                <a:lnTo>
                  <a:pt x="28376" y="23864"/>
                </a:lnTo>
                <a:lnTo>
                  <a:pt x="15426" y="45124"/>
                </a:lnTo>
                <a:lnTo>
                  <a:pt x="35068" y="45124"/>
                </a:lnTo>
                <a:lnTo>
                  <a:pt x="33679" y="43101"/>
                </a:lnTo>
                <a:lnTo>
                  <a:pt x="19026" y="43101"/>
                </a:lnTo>
                <a:lnTo>
                  <a:pt x="28376" y="27750"/>
                </a:lnTo>
                <a:lnTo>
                  <a:pt x="40182" y="47128"/>
                </a:lnTo>
                <a:lnTo>
                  <a:pt x="15355" y="47128"/>
                </a:lnTo>
                <a:lnTo>
                  <a:pt x="2334" y="24576"/>
                </a:lnTo>
                <a:lnTo>
                  <a:pt x="15355" y="2023"/>
                </a:lnTo>
                <a:lnTo>
                  <a:pt x="41397" y="2023"/>
                </a:lnTo>
                <a:lnTo>
                  <a:pt x="54418" y="24576"/>
                </a:lnTo>
                <a:lnTo>
                  <a:pt x="44818" y="41206"/>
                </a:lnTo>
                <a:lnTo>
                  <a:pt x="23241" y="6659"/>
                </a:lnTo>
                <a:lnTo>
                  <a:pt x="34254" y="6659"/>
                </a:lnTo>
                <a:lnTo>
                  <a:pt x="30764" y="12912"/>
                </a:lnTo>
                <a:lnTo>
                  <a:pt x="32006" y="14839"/>
                </a:lnTo>
                <a:lnTo>
                  <a:pt x="37698" y="4637"/>
                </a:lnTo>
                <a:lnTo>
                  <a:pt x="19590" y="4637"/>
                </a:lnTo>
                <a:lnTo>
                  <a:pt x="44887" y="45130"/>
                </a:lnTo>
                <a:lnTo>
                  <a:pt x="56755" y="24576"/>
                </a:lnTo>
                <a:lnTo>
                  <a:pt x="42563" y="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19"/>
          <p:cNvSpPr/>
          <p:nvPr/>
        </p:nvSpPr>
        <p:spPr>
          <a:xfrm>
            <a:off x="5586942" y="1999525"/>
            <a:ext cx="228224" cy="228239"/>
          </a:xfrm>
          <a:custGeom>
            <a:rect b="b" l="l" r="r" t="t"/>
            <a:pathLst>
              <a:path extrusionOk="0" h="46249" w="46246">
                <a:moveTo>
                  <a:pt x="23121" y="14630"/>
                </a:moveTo>
                <a:cubicBezTo>
                  <a:pt x="25393" y="14630"/>
                  <a:pt x="27524" y="15513"/>
                  <a:pt x="29129" y="17117"/>
                </a:cubicBezTo>
                <a:cubicBezTo>
                  <a:pt x="32440" y="20429"/>
                  <a:pt x="32440" y="25821"/>
                  <a:pt x="29129" y="29132"/>
                </a:cubicBezTo>
                <a:cubicBezTo>
                  <a:pt x="27524" y="30737"/>
                  <a:pt x="25393" y="31620"/>
                  <a:pt x="23121" y="31620"/>
                </a:cubicBezTo>
                <a:cubicBezTo>
                  <a:pt x="20853" y="31620"/>
                  <a:pt x="18721" y="30737"/>
                  <a:pt x="17117" y="29132"/>
                </a:cubicBezTo>
                <a:cubicBezTo>
                  <a:pt x="13805" y="25821"/>
                  <a:pt x="13805" y="20429"/>
                  <a:pt x="17117" y="17117"/>
                </a:cubicBezTo>
                <a:cubicBezTo>
                  <a:pt x="18721" y="15513"/>
                  <a:pt x="20853" y="14630"/>
                  <a:pt x="23121" y="14630"/>
                </a:cubicBezTo>
                <a:close/>
                <a:moveTo>
                  <a:pt x="23121" y="2023"/>
                </a:moveTo>
                <a:cubicBezTo>
                  <a:pt x="28759" y="2023"/>
                  <a:pt x="34059" y="4219"/>
                  <a:pt x="38044" y="8205"/>
                </a:cubicBezTo>
                <a:cubicBezTo>
                  <a:pt x="42030" y="12191"/>
                  <a:pt x="44223" y="17490"/>
                  <a:pt x="44223" y="23125"/>
                </a:cubicBezTo>
                <a:cubicBezTo>
                  <a:pt x="44223" y="27528"/>
                  <a:pt x="42879" y="31723"/>
                  <a:pt x="40392" y="35246"/>
                </a:cubicBezTo>
                <a:cubicBezTo>
                  <a:pt x="38279" y="35832"/>
                  <a:pt x="36128" y="36118"/>
                  <a:pt x="33994" y="36118"/>
                </a:cubicBezTo>
                <a:cubicBezTo>
                  <a:pt x="31061" y="36118"/>
                  <a:pt x="28160" y="35578"/>
                  <a:pt x="25437" y="34535"/>
                </a:cubicBezTo>
                <a:cubicBezTo>
                  <a:pt x="27131" y="33532"/>
                  <a:pt x="28721" y="32324"/>
                  <a:pt x="30172" y="30929"/>
                </a:cubicBezTo>
                <a:cubicBezTo>
                  <a:pt x="30305" y="30809"/>
                  <a:pt x="30432" y="30686"/>
                  <a:pt x="30559" y="30562"/>
                </a:cubicBezTo>
                <a:cubicBezTo>
                  <a:pt x="34660" y="26460"/>
                  <a:pt x="34660" y="19789"/>
                  <a:pt x="30559" y="15687"/>
                </a:cubicBezTo>
                <a:cubicBezTo>
                  <a:pt x="28575" y="13703"/>
                  <a:pt x="25933" y="12608"/>
                  <a:pt x="23121" y="12608"/>
                </a:cubicBezTo>
                <a:cubicBezTo>
                  <a:pt x="20316" y="12608"/>
                  <a:pt x="17675" y="13703"/>
                  <a:pt x="15687" y="15687"/>
                </a:cubicBezTo>
                <a:cubicBezTo>
                  <a:pt x="11585" y="19789"/>
                  <a:pt x="11585" y="26460"/>
                  <a:pt x="15687" y="30562"/>
                </a:cubicBezTo>
                <a:cubicBezTo>
                  <a:pt x="15813" y="30686"/>
                  <a:pt x="15940" y="30809"/>
                  <a:pt x="16073" y="30929"/>
                </a:cubicBezTo>
                <a:cubicBezTo>
                  <a:pt x="17524" y="32324"/>
                  <a:pt x="19111" y="33532"/>
                  <a:pt x="20805" y="34535"/>
                </a:cubicBezTo>
                <a:cubicBezTo>
                  <a:pt x="18084" y="35578"/>
                  <a:pt x="15184" y="36118"/>
                  <a:pt x="12251" y="36118"/>
                </a:cubicBezTo>
                <a:cubicBezTo>
                  <a:pt x="10116" y="36118"/>
                  <a:pt x="7964" y="35832"/>
                  <a:pt x="5851" y="35246"/>
                </a:cubicBezTo>
                <a:cubicBezTo>
                  <a:pt x="3367" y="31723"/>
                  <a:pt x="2022" y="27528"/>
                  <a:pt x="2022" y="23125"/>
                </a:cubicBezTo>
                <a:cubicBezTo>
                  <a:pt x="2022" y="17487"/>
                  <a:pt x="4215" y="12191"/>
                  <a:pt x="8201" y="8205"/>
                </a:cubicBezTo>
                <a:cubicBezTo>
                  <a:pt x="12187" y="4219"/>
                  <a:pt x="17487" y="2023"/>
                  <a:pt x="23121" y="2023"/>
                </a:cubicBezTo>
                <a:close/>
                <a:moveTo>
                  <a:pt x="23121" y="35749"/>
                </a:moveTo>
                <a:cubicBezTo>
                  <a:pt x="26522" y="37322"/>
                  <a:pt x="30234" y="38143"/>
                  <a:pt x="33997" y="38143"/>
                </a:cubicBezTo>
                <a:cubicBezTo>
                  <a:pt x="35427" y="38143"/>
                  <a:pt x="36864" y="38024"/>
                  <a:pt x="38294" y="37785"/>
                </a:cubicBezTo>
                <a:lnTo>
                  <a:pt x="38294" y="37785"/>
                </a:lnTo>
                <a:cubicBezTo>
                  <a:pt x="38208" y="37870"/>
                  <a:pt x="38129" y="37959"/>
                  <a:pt x="38044" y="38045"/>
                </a:cubicBezTo>
                <a:cubicBezTo>
                  <a:pt x="34059" y="42031"/>
                  <a:pt x="28759" y="44227"/>
                  <a:pt x="23121" y="44227"/>
                </a:cubicBezTo>
                <a:cubicBezTo>
                  <a:pt x="17487" y="44227"/>
                  <a:pt x="12187" y="42031"/>
                  <a:pt x="8201" y="38045"/>
                </a:cubicBezTo>
                <a:cubicBezTo>
                  <a:pt x="8115" y="37959"/>
                  <a:pt x="8037" y="37870"/>
                  <a:pt x="7951" y="37785"/>
                </a:cubicBezTo>
                <a:lnTo>
                  <a:pt x="7951" y="37785"/>
                </a:lnTo>
                <a:cubicBezTo>
                  <a:pt x="9382" y="38024"/>
                  <a:pt x="10819" y="38143"/>
                  <a:pt x="12249" y="38143"/>
                </a:cubicBezTo>
                <a:cubicBezTo>
                  <a:pt x="16012" y="38143"/>
                  <a:pt x="19721" y="37322"/>
                  <a:pt x="23121" y="35749"/>
                </a:cubicBezTo>
                <a:close/>
                <a:moveTo>
                  <a:pt x="23121" y="1"/>
                </a:moveTo>
                <a:cubicBezTo>
                  <a:pt x="16945" y="1"/>
                  <a:pt x="11140" y="2406"/>
                  <a:pt x="6771" y="6775"/>
                </a:cubicBezTo>
                <a:cubicBezTo>
                  <a:pt x="2406" y="11140"/>
                  <a:pt x="1" y="16950"/>
                  <a:pt x="1" y="23125"/>
                </a:cubicBezTo>
                <a:cubicBezTo>
                  <a:pt x="1" y="29300"/>
                  <a:pt x="2406" y="35110"/>
                  <a:pt x="6771" y="39474"/>
                </a:cubicBezTo>
                <a:cubicBezTo>
                  <a:pt x="11140" y="43843"/>
                  <a:pt x="16945" y="46248"/>
                  <a:pt x="23121" y="46248"/>
                </a:cubicBezTo>
                <a:cubicBezTo>
                  <a:pt x="29300" y="46248"/>
                  <a:pt x="35105" y="43843"/>
                  <a:pt x="39474" y="39474"/>
                </a:cubicBezTo>
                <a:cubicBezTo>
                  <a:pt x="43840" y="35110"/>
                  <a:pt x="46245" y="29300"/>
                  <a:pt x="46245" y="23125"/>
                </a:cubicBezTo>
                <a:cubicBezTo>
                  <a:pt x="46245" y="16950"/>
                  <a:pt x="43840" y="11140"/>
                  <a:pt x="39474" y="6775"/>
                </a:cubicBezTo>
                <a:cubicBezTo>
                  <a:pt x="35105" y="2406"/>
                  <a:pt x="29296" y="1"/>
                  <a:pt x="23121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19"/>
          <p:cNvSpPr/>
          <p:nvPr/>
        </p:nvSpPr>
        <p:spPr>
          <a:xfrm>
            <a:off x="3314557" y="3360344"/>
            <a:ext cx="261654" cy="238415"/>
          </a:xfrm>
          <a:custGeom>
            <a:rect b="b" l="l" r="r" t="t"/>
            <a:pathLst>
              <a:path extrusionOk="0" h="48311" w="53020">
                <a:moveTo>
                  <a:pt x="26516" y="2026"/>
                </a:moveTo>
                <a:cubicBezTo>
                  <a:pt x="32184" y="2026"/>
                  <a:pt x="37851" y="4183"/>
                  <a:pt x="42167" y="8497"/>
                </a:cubicBezTo>
                <a:cubicBezTo>
                  <a:pt x="43528" y="9862"/>
                  <a:pt x="44674" y="11357"/>
                  <a:pt x="45605" y="12948"/>
                </a:cubicBezTo>
                <a:lnTo>
                  <a:pt x="23912" y="18761"/>
                </a:lnTo>
                <a:lnTo>
                  <a:pt x="12314" y="7166"/>
                </a:lnTo>
                <a:cubicBezTo>
                  <a:pt x="16411" y="3740"/>
                  <a:pt x="21463" y="2026"/>
                  <a:pt x="26516" y="2026"/>
                </a:cubicBezTo>
                <a:close/>
                <a:moveTo>
                  <a:pt x="35841" y="17659"/>
                </a:moveTo>
                <a:lnTo>
                  <a:pt x="33087" y="27936"/>
                </a:lnTo>
                <a:lnTo>
                  <a:pt x="25560" y="20413"/>
                </a:lnTo>
                <a:lnTo>
                  <a:pt x="35841" y="17659"/>
                </a:lnTo>
                <a:close/>
                <a:moveTo>
                  <a:pt x="46570" y="14782"/>
                </a:moveTo>
                <a:lnTo>
                  <a:pt x="46570" y="14782"/>
                </a:lnTo>
                <a:cubicBezTo>
                  <a:pt x="50392" y="22983"/>
                  <a:pt x="48924" y="33054"/>
                  <a:pt x="42167" y="39815"/>
                </a:cubicBezTo>
                <a:cubicBezTo>
                  <a:pt x="38827" y="43150"/>
                  <a:pt x="34681" y="45193"/>
                  <a:pt x="30354" y="45948"/>
                </a:cubicBezTo>
                <a:lnTo>
                  <a:pt x="38096" y="17054"/>
                </a:lnTo>
                <a:lnTo>
                  <a:pt x="46570" y="14782"/>
                </a:lnTo>
                <a:close/>
                <a:moveTo>
                  <a:pt x="10822" y="8531"/>
                </a:moveTo>
                <a:lnTo>
                  <a:pt x="23241" y="20954"/>
                </a:lnTo>
                <a:lnTo>
                  <a:pt x="23261" y="21028"/>
                </a:lnTo>
                <a:lnTo>
                  <a:pt x="23306" y="21015"/>
                </a:lnTo>
                <a:lnTo>
                  <a:pt x="32481" y="30191"/>
                </a:lnTo>
                <a:lnTo>
                  <a:pt x="28188" y="46219"/>
                </a:lnTo>
                <a:cubicBezTo>
                  <a:pt x="27628" y="46262"/>
                  <a:pt x="27067" y="46283"/>
                  <a:pt x="26506" y="46283"/>
                </a:cubicBezTo>
                <a:cubicBezTo>
                  <a:pt x="20836" y="46283"/>
                  <a:pt x="15168" y="44130"/>
                  <a:pt x="10853" y="39815"/>
                </a:cubicBezTo>
                <a:cubicBezTo>
                  <a:pt x="2227" y="31189"/>
                  <a:pt x="2218" y="17166"/>
                  <a:pt x="10822" y="8531"/>
                </a:cubicBezTo>
                <a:close/>
                <a:moveTo>
                  <a:pt x="26510" y="0"/>
                </a:moveTo>
                <a:cubicBezTo>
                  <a:pt x="20322" y="0"/>
                  <a:pt x="14134" y="2356"/>
                  <a:pt x="9423" y="7067"/>
                </a:cubicBezTo>
                <a:cubicBezTo>
                  <a:pt x="1" y="16489"/>
                  <a:pt x="1" y="31822"/>
                  <a:pt x="9423" y="41244"/>
                </a:cubicBezTo>
                <a:cubicBezTo>
                  <a:pt x="14134" y="45955"/>
                  <a:pt x="20322" y="48311"/>
                  <a:pt x="26510" y="48311"/>
                </a:cubicBezTo>
                <a:cubicBezTo>
                  <a:pt x="32698" y="48311"/>
                  <a:pt x="38886" y="45955"/>
                  <a:pt x="43597" y="41244"/>
                </a:cubicBezTo>
                <a:cubicBezTo>
                  <a:pt x="53019" y="31822"/>
                  <a:pt x="53019" y="16489"/>
                  <a:pt x="43597" y="7067"/>
                </a:cubicBezTo>
                <a:cubicBezTo>
                  <a:pt x="38886" y="2356"/>
                  <a:pt x="32698" y="0"/>
                  <a:pt x="2651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19"/>
          <p:cNvSpPr txBox="1"/>
          <p:nvPr>
            <p:ph idx="4294967295" type="subTitle"/>
          </p:nvPr>
        </p:nvSpPr>
        <p:spPr>
          <a:xfrm flipH="1">
            <a:off x="861825" y="2268110"/>
            <a:ext cx="223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b="1" i="0" lang="en-US" sz="18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BIOMETRIC</a:t>
            </a:r>
            <a:endParaRPr b="1" i="0" sz="1800" u="none" cap="none" strike="noStrike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19" name="Google Shape;619;p19"/>
          <p:cNvSpPr txBox="1"/>
          <p:nvPr>
            <p:ph idx="4294967295" type="subTitle"/>
          </p:nvPr>
        </p:nvSpPr>
        <p:spPr>
          <a:xfrm flipH="1">
            <a:off x="6087375" y="2268113"/>
            <a:ext cx="219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b="1" i="0" lang="en-US" sz="18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ATM LIKE VOTING</a:t>
            </a:r>
            <a:endParaRPr b="1" i="0" sz="1800" u="none" cap="none" strike="noStrike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20" name="Google Shape;620;p19"/>
          <p:cNvSpPr txBox="1"/>
          <p:nvPr>
            <p:ph idx="4294967295" type="subTitle"/>
          </p:nvPr>
        </p:nvSpPr>
        <p:spPr>
          <a:xfrm>
            <a:off x="861862" y="3040093"/>
            <a:ext cx="223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b="1" i="0" lang="en-US" sz="18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ONLINE VOTING</a:t>
            </a:r>
            <a:endParaRPr b="1" i="0" sz="1800" u="none" cap="none" strike="noStrike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21" name="Google Shape;621;p19"/>
          <p:cNvSpPr txBox="1"/>
          <p:nvPr>
            <p:ph idx="4294967295" type="subTitle"/>
          </p:nvPr>
        </p:nvSpPr>
        <p:spPr>
          <a:xfrm>
            <a:off x="6087537" y="3037098"/>
            <a:ext cx="219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b="1" i="0" lang="en-US" sz="18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DATA</a:t>
            </a:r>
            <a:endParaRPr b="1" i="0" sz="1800" u="none" cap="none" strike="noStrike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22" name="Google Shape;622;p19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9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9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9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6" name="Google Shape;626;p19"/>
          <p:cNvCxnSpPr>
            <a:stCxn id="624" idx="3"/>
            <a:endCxn id="605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7" name="Google Shape;627;p19"/>
          <p:cNvCxnSpPr>
            <a:stCxn id="605" idx="1"/>
            <a:endCxn id="622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8" name="Google Shape;628;p19"/>
          <p:cNvCxnSpPr>
            <a:stCxn id="625" idx="1"/>
            <a:endCxn id="605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9" name="Google Shape;629;p19"/>
          <p:cNvCxnSpPr>
            <a:stCxn id="605" idx="3"/>
            <a:endCxn id="623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/>
          <p:nvPr/>
        </p:nvSpPr>
        <p:spPr>
          <a:xfrm>
            <a:off x="2768311" y="556251"/>
            <a:ext cx="4416269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</a:pPr>
            <a:r>
              <a:rPr b="1" i="0" lang="en-US" sz="3000" u="none" cap="none" strike="noStrike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rPr>
              <a:t>CURRENT SCENARIO</a:t>
            </a:r>
            <a:endParaRPr/>
          </a:p>
        </p:txBody>
      </p:sp>
      <p:sp>
        <p:nvSpPr>
          <p:cNvPr id="67" name="Google Shape;67;p2"/>
          <p:cNvSpPr txBox="1"/>
          <p:nvPr>
            <p:ph type="title"/>
          </p:nvPr>
        </p:nvSpPr>
        <p:spPr>
          <a:xfrm>
            <a:off x="1259158" y="1446382"/>
            <a:ext cx="3118800" cy="5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E68775"/>
                </a:solidFill>
              </a:rPr>
              <a:t>Manual Process</a:t>
            </a:r>
            <a:endParaRPr>
              <a:solidFill>
                <a:srgbClr val="E68775"/>
              </a:solidFill>
            </a:endParaRPr>
          </a:p>
        </p:txBody>
      </p:sp>
      <p:sp>
        <p:nvSpPr>
          <p:cNvPr id="68" name="Google Shape;68;p2"/>
          <p:cNvSpPr txBox="1"/>
          <p:nvPr>
            <p:ph idx="1" type="subTitle"/>
          </p:nvPr>
        </p:nvSpPr>
        <p:spPr>
          <a:xfrm>
            <a:off x="1259157" y="1882316"/>
            <a:ext cx="3118800" cy="8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SzPts val="1200"/>
              <a:buNone/>
            </a:pPr>
            <a:r>
              <a:rPr lang="en-US"/>
              <a:t>In general election, booths have manual checking of identity.</a:t>
            </a:r>
            <a:endParaRPr/>
          </a:p>
        </p:txBody>
      </p:sp>
      <p:sp>
        <p:nvSpPr>
          <p:cNvPr id="69" name="Google Shape;69;p2"/>
          <p:cNvSpPr txBox="1"/>
          <p:nvPr>
            <p:ph idx="2" type="title"/>
          </p:nvPr>
        </p:nvSpPr>
        <p:spPr>
          <a:xfrm>
            <a:off x="5379993" y="1449900"/>
            <a:ext cx="3118800" cy="5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E68775"/>
                </a:solidFill>
              </a:rPr>
              <a:t>Vote Rigging</a:t>
            </a:r>
            <a:endParaRPr>
              <a:solidFill>
                <a:srgbClr val="E68775"/>
              </a:solidFill>
            </a:endParaRPr>
          </a:p>
        </p:txBody>
      </p:sp>
      <p:sp>
        <p:nvSpPr>
          <p:cNvPr id="70" name="Google Shape;70;p2"/>
          <p:cNvSpPr txBox="1"/>
          <p:nvPr>
            <p:ph idx="3" type="subTitle"/>
          </p:nvPr>
        </p:nvSpPr>
        <p:spPr>
          <a:xfrm>
            <a:off x="5379993" y="1880359"/>
            <a:ext cx="3118800" cy="8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SzPts val="1200"/>
              <a:buNone/>
            </a:pPr>
            <a:r>
              <a:rPr lang="en-US"/>
              <a:t>In general, there is no perfect system for identity checking. Vote rigging is possible</a:t>
            </a:r>
            <a:endParaRPr/>
          </a:p>
        </p:txBody>
      </p:sp>
      <p:sp>
        <p:nvSpPr>
          <p:cNvPr id="71" name="Google Shape;71;p2"/>
          <p:cNvSpPr txBox="1"/>
          <p:nvPr>
            <p:ph idx="4" type="title"/>
          </p:nvPr>
        </p:nvSpPr>
        <p:spPr>
          <a:xfrm>
            <a:off x="1263766" y="3213145"/>
            <a:ext cx="3118800" cy="5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E68775"/>
                </a:solidFill>
              </a:rPr>
              <a:t>No Tracking</a:t>
            </a:r>
            <a:endParaRPr>
              <a:solidFill>
                <a:srgbClr val="E68775"/>
              </a:solidFill>
            </a:endParaRPr>
          </a:p>
        </p:txBody>
      </p:sp>
      <p:sp>
        <p:nvSpPr>
          <p:cNvPr id="72" name="Google Shape;72;p2"/>
          <p:cNvSpPr txBox="1"/>
          <p:nvPr>
            <p:ph idx="5" type="subTitle"/>
          </p:nvPr>
        </p:nvSpPr>
        <p:spPr>
          <a:xfrm>
            <a:off x="1263765" y="3649078"/>
            <a:ext cx="3118800" cy="8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SzPts val="1200"/>
              <a:buNone/>
            </a:pPr>
            <a:r>
              <a:rPr lang="en-US"/>
              <a:t>In EVMs, there is no possibility of tracking a person to whom he voted.</a:t>
            </a:r>
            <a:endParaRPr/>
          </a:p>
        </p:txBody>
      </p:sp>
      <p:sp>
        <p:nvSpPr>
          <p:cNvPr id="73" name="Google Shape;73;p2"/>
          <p:cNvSpPr txBox="1"/>
          <p:nvPr>
            <p:ph idx="6" type="title"/>
          </p:nvPr>
        </p:nvSpPr>
        <p:spPr>
          <a:xfrm>
            <a:off x="5385604" y="3128748"/>
            <a:ext cx="3639766" cy="763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E68775"/>
                </a:solidFill>
              </a:rPr>
              <a:t>Consumes More Time</a:t>
            </a:r>
            <a:endParaRPr>
              <a:solidFill>
                <a:srgbClr val="E68775"/>
              </a:solidFill>
            </a:endParaRPr>
          </a:p>
        </p:txBody>
      </p:sp>
      <p:sp>
        <p:nvSpPr>
          <p:cNvPr id="74" name="Google Shape;74;p2"/>
          <p:cNvSpPr txBox="1"/>
          <p:nvPr>
            <p:ph idx="7" type="subTitle"/>
          </p:nvPr>
        </p:nvSpPr>
        <p:spPr>
          <a:xfrm>
            <a:off x="5399210" y="3649078"/>
            <a:ext cx="3118800" cy="8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2133"/>
              </a:spcAft>
              <a:buSzPts val="1200"/>
              <a:buNone/>
            </a:pPr>
            <a:r>
              <a:rPr lang="en-US"/>
              <a:t>There is a typical process involved to know about the winning candidate.</a:t>
            </a:r>
            <a:endParaRPr/>
          </a:p>
        </p:txBody>
      </p:sp>
      <p:sp>
        <p:nvSpPr>
          <p:cNvPr id="75" name="Google Shape;75;p2"/>
          <p:cNvSpPr txBox="1"/>
          <p:nvPr>
            <p:ph idx="8" type="title"/>
          </p:nvPr>
        </p:nvSpPr>
        <p:spPr>
          <a:xfrm>
            <a:off x="185131" y="3595612"/>
            <a:ext cx="800000" cy="5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76" name="Google Shape;76;p2"/>
          <p:cNvSpPr txBox="1"/>
          <p:nvPr>
            <p:ph idx="9" type="title"/>
          </p:nvPr>
        </p:nvSpPr>
        <p:spPr>
          <a:xfrm>
            <a:off x="182657" y="1816682"/>
            <a:ext cx="800000" cy="5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77" name="Google Shape;77;p2"/>
          <p:cNvSpPr txBox="1"/>
          <p:nvPr>
            <p:ph idx="13" type="title"/>
          </p:nvPr>
        </p:nvSpPr>
        <p:spPr>
          <a:xfrm>
            <a:off x="4337111" y="3596454"/>
            <a:ext cx="800000" cy="5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78" name="Google Shape;78;p2"/>
          <p:cNvSpPr txBox="1"/>
          <p:nvPr>
            <p:ph idx="14" type="title"/>
          </p:nvPr>
        </p:nvSpPr>
        <p:spPr>
          <a:xfrm>
            <a:off x="4317893" y="1801833"/>
            <a:ext cx="800000" cy="5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/>
              <a:t>03</a:t>
            </a:r>
            <a:endParaRPr/>
          </a:p>
        </p:txBody>
      </p:sp>
      <p:cxnSp>
        <p:nvCxnSpPr>
          <p:cNvPr id="79" name="Google Shape;79;p2"/>
          <p:cNvCxnSpPr/>
          <p:nvPr/>
        </p:nvCxnSpPr>
        <p:spPr>
          <a:xfrm>
            <a:off x="1086733" y="3469098"/>
            <a:ext cx="0" cy="8408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0" name="Google Shape;80;p2"/>
          <p:cNvCxnSpPr/>
          <p:nvPr/>
        </p:nvCxnSpPr>
        <p:spPr>
          <a:xfrm>
            <a:off x="5219595" y="1669853"/>
            <a:ext cx="0" cy="8408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1" name="Google Shape;81;p2"/>
          <p:cNvCxnSpPr/>
          <p:nvPr/>
        </p:nvCxnSpPr>
        <p:spPr>
          <a:xfrm>
            <a:off x="5238811" y="3444164"/>
            <a:ext cx="0" cy="8408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82" name="Google Shape;82;p2"/>
          <p:cNvCxnSpPr/>
          <p:nvPr/>
        </p:nvCxnSpPr>
        <p:spPr>
          <a:xfrm>
            <a:off x="1084258" y="1669853"/>
            <a:ext cx="0" cy="8408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0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/>
              <a:t>THANKS!</a:t>
            </a:r>
            <a:endParaRPr/>
          </a:p>
        </p:txBody>
      </p:sp>
      <p:sp>
        <p:nvSpPr>
          <p:cNvPr id="635" name="Google Shape;635;p20"/>
          <p:cNvSpPr txBox="1"/>
          <p:nvPr>
            <p:ph idx="1" type="subTitle"/>
          </p:nvPr>
        </p:nvSpPr>
        <p:spPr>
          <a:xfrm>
            <a:off x="2334690" y="2188200"/>
            <a:ext cx="4474619" cy="1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</a:t>
            </a:r>
            <a:r>
              <a:rPr lang="en-US">
                <a:solidFill>
                  <a:srgbClr val="F3F3F3"/>
                </a:solidFill>
              </a:rPr>
              <a:t> hope to contribute to make our nation corruption free.</a:t>
            </a:r>
            <a:endParaRPr>
              <a:solidFill>
                <a:srgbClr val="F3F3F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 txBox="1"/>
          <p:nvPr>
            <p:ph type="ctrTitle"/>
          </p:nvPr>
        </p:nvSpPr>
        <p:spPr>
          <a:xfrm>
            <a:off x="264801" y="673951"/>
            <a:ext cx="4404000" cy="11208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6000">
                <a:latin typeface="Avenir"/>
                <a:ea typeface="Avenir"/>
                <a:cs typeface="Avenir"/>
                <a:sym typeface="Avenir"/>
              </a:rPr>
              <a:t>ADHIKAAR</a:t>
            </a:r>
            <a:endParaRPr sz="6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8" name="Google Shape;88;p3"/>
          <p:cNvPicPr preferRelativeResize="0"/>
          <p:nvPr/>
        </p:nvPicPr>
        <p:blipFill rotWithShape="1">
          <a:blip r:embed="rId4">
            <a:alphaModFix/>
          </a:blip>
          <a:srcRect b="5495" l="6664" r="6219" t="4858"/>
          <a:stretch/>
        </p:blipFill>
        <p:spPr>
          <a:xfrm>
            <a:off x="4226650" y="197673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"/>
          <p:cNvSpPr txBox="1"/>
          <p:nvPr/>
        </p:nvSpPr>
        <p:spPr>
          <a:xfrm>
            <a:off x="361602" y="2504821"/>
            <a:ext cx="421039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rPr>
              <a:t>We aim to provide four stage end to end encypted smart voting application. Provides complete transparency throughout the procedure and reduces human effort</a:t>
            </a:r>
            <a:r>
              <a:rPr b="0" i="0" lang="en-US" sz="1400" u="none" cap="none" strike="noStrike">
                <a:solidFill>
                  <a:srgbClr val="AFAFAF"/>
                </a:solidFill>
                <a:latin typeface="Poppins"/>
                <a:ea typeface="Poppins"/>
                <a:cs typeface="Poppins"/>
                <a:sym typeface="Poppins"/>
              </a:rPr>
              <a:t>. </a:t>
            </a:r>
            <a:endParaRPr b="0" i="1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WHY ADHIKAAR ?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95" name="Google Shape;95;p4"/>
          <p:cNvGrpSpPr/>
          <p:nvPr/>
        </p:nvGrpSpPr>
        <p:grpSpPr>
          <a:xfrm>
            <a:off x="3466895" y="2202301"/>
            <a:ext cx="2210395" cy="2090466"/>
            <a:chOff x="1040275" y="238125"/>
            <a:chExt cx="5538450" cy="5237950"/>
          </a:xfrm>
        </p:grpSpPr>
        <p:sp>
          <p:nvSpPr>
            <p:cNvPr id="96" name="Google Shape;96;p4"/>
            <p:cNvSpPr/>
            <p:nvPr/>
          </p:nvSpPr>
          <p:spPr>
            <a:xfrm>
              <a:off x="1445900" y="1165400"/>
              <a:ext cx="459350" cy="451025"/>
            </a:xfrm>
            <a:custGeom>
              <a:rect b="b" l="l" r="r" t="t"/>
              <a:pathLst>
                <a:path extrusionOk="0" h="18041" w="18374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1740900" y="915250"/>
              <a:ext cx="341475" cy="697525"/>
            </a:xfrm>
            <a:custGeom>
              <a:rect b="b" l="l" r="r" t="t"/>
              <a:pathLst>
                <a:path extrusionOk="0" h="27901" w="13659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1437800" y="1525100"/>
              <a:ext cx="464600" cy="592400"/>
            </a:xfrm>
            <a:custGeom>
              <a:rect b="b" l="l" r="r" t="t"/>
              <a:pathLst>
                <a:path extrusionOk="0" h="23696" w="18584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482675" y="1625000"/>
              <a:ext cx="634375" cy="560850"/>
            </a:xfrm>
            <a:custGeom>
              <a:rect b="b" l="l" r="r" t="t"/>
              <a:pathLst>
                <a:path extrusionOk="0" h="22434" w="25375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125600" y="1535800"/>
              <a:ext cx="348500" cy="586125"/>
            </a:xfrm>
            <a:custGeom>
              <a:rect b="b" l="l" r="r" t="t"/>
              <a:pathLst>
                <a:path extrusionOk="0" h="23445" w="1394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2097725" y="679450"/>
              <a:ext cx="730375" cy="221500"/>
            </a:xfrm>
            <a:custGeom>
              <a:rect b="b" l="l" r="r" t="t"/>
              <a:pathLst>
                <a:path extrusionOk="0" h="8860" w="29215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2304075" y="463225"/>
              <a:ext cx="736875" cy="208175"/>
            </a:xfrm>
            <a:custGeom>
              <a:rect b="b" l="l" r="r" t="t"/>
              <a:pathLst>
                <a:path extrusionOk="0" h="8327" w="29475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2293625" y="460350"/>
              <a:ext cx="781500" cy="320325"/>
            </a:xfrm>
            <a:custGeom>
              <a:rect b="b" l="l" r="r" t="t"/>
              <a:pathLst>
                <a:path extrusionOk="0" h="12813" w="3126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1908625" y="906900"/>
              <a:ext cx="740825" cy="708475"/>
            </a:xfrm>
            <a:custGeom>
              <a:rect b="b" l="l" r="r" t="t"/>
              <a:pathLst>
                <a:path extrusionOk="0" h="28339" w="29633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2092525" y="780650"/>
              <a:ext cx="735575" cy="432500"/>
            </a:xfrm>
            <a:custGeom>
              <a:rect b="b" l="l" r="r" t="t"/>
              <a:pathLst>
                <a:path extrusionOk="0" h="17300" w="29423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125600" y="1959400"/>
              <a:ext cx="344325" cy="422600"/>
            </a:xfrm>
            <a:custGeom>
              <a:rect b="b" l="l" r="r" t="t"/>
              <a:pathLst>
                <a:path extrusionOk="0" h="16904" w="13773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481375" y="2129475"/>
              <a:ext cx="635150" cy="625775"/>
            </a:xfrm>
            <a:custGeom>
              <a:rect b="b" l="l" r="r" t="t"/>
              <a:pathLst>
                <a:path extrusionOk="0" h="25031" w="25406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125600" y="2129475"/>
              <a:ext cx="342750" cy="740525"/>
            </a:xfrm>
            <a:custGeom>
              <a:rect b="b" l="l" r="r" t="t"/>
              <a:pathLst>
                <a:path extrusionOk="0" h="29621" w="1371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162625" y="2134425"/>
              <a:ext cx="625525" cy="755400"/>
            </a:xfrm>
            <a:custGeom>
              <a:rect b="b" l="l" r="r" t="t"/>
              <a:pathLst>
                <a:path extrusionOk="0" h="30216" w="25021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164975" y="2770100"/>
              <a:ext cx="618725" cy="509425"/>
            </a:xfrm>
            <a:custGeom>
              <a:rect b="b" l="l" r="r" t="t"/>
              <a:pathLst>
                <a:path extrusionOk="0" h="20377" w="24749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1361650" y="2777125"/>
              <a:ext cx="426500" cy="653450"/>
            </a:xfrm>
            <a:custGeom>
              <a:rect b="b" l="l" r="r" t="t"/>
              <a:pathLst>
                <a:path extrusionOk="0" h="26138" w="1706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799325" y="2193650"/>
              <a:ext cx="1025125" cy="569425"/>
            </a:xfrm>
            <a:custGeom>
              <a:rect b="b" l="l" r="r" t="t"/>
              <a:pathLst>
                <a:path extrusionOk="0" h="22777" w="41005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4705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1910450" y="1216525"/>
              <a:ext cx="732450" cy="964350"/>
            </a:xfrm>
            <a:custGeom>
              <a:rect b="b" l="l" r="r" t="t"/>
              <a:pathLst>
                <a:path extrusionOk="0" h="38574" w="29298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2130600" y="1216525"/>
              <a:ext cx="1117450" cy="968800"/>
            </a:xfrm>
            <a:custGeom>
              <a:rect b="b" l="l" r="r" t="t"/>
              <a:pathLst>
                <a:path extrusionOk="0" h="38752" w="44698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2649425" y="733700"/>
              <a:ext cx="761400" cy="479450"/>
            </a:xfrm>
            <a:custGeom>
              <a:rect b="b" l="l" r="r" t="t"/>
              <a:pathLst>
                <a:path extrusionOk="0" h="19178" w="30456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2649425" y="733700"/>
              <a:ext cx="761400" cy="1274500"/>
            </a:xfrm>
            <a:custGeom>
              <a:rect b="b" l="l" r="r" t="t"/>
              <a:pathLst>
                <a:path extrusionOk="0" h="50980" w="30456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2128775" y="2017550"/>
              <a:ext cx="1113025" cy="565800"/>
            </a:xfrm>
            <a:custGeom>
              <a:rect b="b" l="l" r="r" t="t"/>
              <a:pathLst>
                <a:path extrusionOk="0" h="22632" w="44521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2828075" y="458000"/>
              <a:ext cx="582750" cy="322675"/>
            </a:xfrm>
            <a:custGeom>
              <a:rect b="b" l="l" r="r" t="t"/>
              <a:pathLst>
                <a:path extrusionOk="0" h="12907" w="2331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3088925" y="301750"/>
              <a:ext cx="533175" cy="431975"/>
            </a:xfrm>
            <a:custGeom>
              <a:rect b="b" l="l" r="r" t="t"/>
              <a:pathLst>
                <a:path extrusionOk="0" h="17279" w="21327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3410800" y="300475"/>
              <a:ext cx="711600" cy="433250"/>
            </a:xfrm>
            <a:custGeom>
              <a:rect b="b" l="l" r="r" t="t"/>
              <a:pathLst>
                <a:path extrusionOk="0" h="17330" w="28464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4136725" y="459575"/>
              <a:ext cx="333375" cy="518575"/>
            </a:xfrm>
            <a:custGeom>
              <a:rect b="b" l="l" r="r" t="t"/>
              <a:pathLst>
                <a:path extrusionOk="0" h="20743" w="13335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4294275" y="469225"/>
              <a:ext cx="546475" cy="508925"/>
            </a:xfrm>
            <a:custGeom>
              <a:rect b="b" l="l" r="r" t="t"/>
              <a:pathLst>
                <a:path extrusionOk="0" h="20357" w="21859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4294275" y="469225"/>
              <a:ext cx="175825" cy="508925"/>
            </a:xfrm>
            <a:custGeom>
              <a:rect b="b" l="l" r="r" t="t"/>
              <a:pathLst>
                <a:path extrusionOk="0" h="20357" w="7033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3410800" y="456450"/>
              <a:ext cx="883500" cy="521700"/>
            </a:xfrm>
            <a:custGeom>
              <a:rect b="b" l="l" r="r" t="t"/>
              <a:pathLst>
                <a:path extrusionOk="0" h="20868" w="3534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136725" y="459575"/>
              <a:ext cx="157575" cy="518575"/>
            </a:xfrm>
            <a:custGeom>
              <a:rect b="b" l="l" r="r" t="t"/>
              <a:pathLst>
                <a:path extrusionOk="0" h="20743" w="6303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294275" y="561300"/>
              <a:ext cx="996150" cy="482575"/>
            </a:xfrm>
            <a:custGeom>
              <a:rect b="b" l="l" r="r" t="t"/>
              <a:pathLst>
                <a:path extrusionOk="0" h="19303" w="39846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4294275" y="561300"/>
              <a:ext cx="546475" cy="416850"/>
            </a:xfrm>
            <a:custGeom>
              <a:rect b="b" l="l" r="r" t="t"/>
              <a:pathLst>
                <a:path extrusionOk="0" h="16674" w="21859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861575" y="569125"/>
              <a:ext cx="675350" cy="474750"/>
            </a:xfrm>
            <a:custGeom>
              <a:rect b="b" l="l" r="r" t="t"/>
              <a:pathLst>
                <a:path extrusionOk="0" h="18990" w="27014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3251950" y="733700"/>
              <a:ext cx="1038425" cy="1273725"/>
            </a:xfrm>
            <a:custGeom>
              <a:rect b="b" l="l" r="r" t="t"/>
              <a:pathLst>
                <a:path extrusionOk="0" h="50949" w="41537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3255600" y="984125"/>
              <a:ext cx="1032425" cy="1023025"/>
            </a:xfrm>
            <a:custGeom>
              <a:rect b="b" l="l" r="r" t="t"/>
              <a:pathLst>
                <a:path extrusionOk="0" h="40921" w="41297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4008125" y="978125"/>
              <a:ext cx="1278125" cy="926775"/>
            </a:xfrm>
            <a:custGeom>
              <a:rect b="b" l="l" r="r" t="t"/>
              <a:pathLst>
                <a:path extrusionOk="0" h="37071" w="51125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4705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294275" y="978125"/>
              <a:ext cx="991975" cy="65475"/>
            </a:xfrm>
            <a:custGeom>
              <a:rect b="b" l="l" r="r" t="t"/>
              <a:pathLst>
                <a:path extrusionOk="0" h="2619" w="39679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835900" y="2022000"/>
              <a:ext cx="504250" cy="568675"/>
            </a:xfrm>
            <a:custGeom>
              <a:rect b="b" l="l" r="r" t="t"/>
              <a:pathLst>
                <a:path extrusionOk="0" h="22747" w="2017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3255600" y="1913225"/>
              <a:ext cx="742900" cy="677450"/>
            </a:xfrm>
            <a:custGeom>
              <a:rect b="b" l="l" r="r" t="t"/>
              <a:pathLst>
                <a:path extrusionOk="0" h="27098" w="29716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705175" y="2772175"/>
              <a:ext cx="693350" cy="663600"/>
            </a:xfrm>
            <a:custGeom>
              <a:rect b="b" l="l" r="r" t="t"/>
              <a:pathLst>
                <a:path extrusionOk="0" h="26544" w="27734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435525" y="2589325"/>
              <a:ext cx="904625" cy="762200"/>
            </a:xfrm>
            <a:custGeom>
              <a:rect b="b" l="l" r="r" t="t"/>
              <a:pathLst>
                <a:path extrusionOk="0" h="30488" w="36185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1799325" y="2586200"/>
              <a:ext cx="1023050" cy="756725"/>
            </a:xfrm>
            <a:custGeom>
              <a:rect b="b" l="l" r="r" t="t"/>
              <a:pathLst>
                <a:path extrusionOk="0" h="30269" w="40922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2440475" y="2598725"/>
              <a:ext cx="1417425" cy="916075"/>
            </a:xfrm>
            <a:custGeom>
              <a:rect b="b" l="l" r="r" t="t"/>
              <a:pathLst>
                <a:path extrusionOk="0" h="36643" w="56697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348725" y="1912975"/>
              <a:ext cx="1181625" cy="687075"/>
            </a:xfrm>
            <a:custGeom>
              <a:rect b="b" l="l" r="r" t="t"/>
              <a:pathLst>
                <a:path extrusionOk="0" h="27483" w="47265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347150" y="2598725"/>
              <a:ext cx="1183475" cy="910100"/>
            </a:xfrm>
            <a:custGeom>
              <a:rect b="b" l="l" r="r" t="t"/>
              <a:pathLst>
                <a:path extrusionOk="0" h="36404" w="47339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4705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5290400" y="852125"/>
              <a:ext cx="669100" cy="448425"/>
            </a:xfrm>
            <a:custGeom>
              <a:rect b="b" l="l" r="r" t="t"/>
              <a:pathLst>
                <a:path extrusionOk="0" h="17937" w="26764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5290400" y="852125"/>
              <a:ext cx="246525" cy="191750"/>
            </a:xfrm>
            <a:custGeom>
              <a:rect b="b" l="l" r="r" t="t"/>
              <a:pathLst>
                <a:path extrusionOk="0" h="7670" w="9861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013600" y="1916100"/>
              <a:ext cx="903050" cy="681600"/>
            </a:xfrm>
            <a:custGeom>
              <a:rect b="b" l="l" r="r" t="t"/>
              <a:pathLst>
                <a:path extrusionOk="0" h="27264" w="36122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4007875" y="1047500"/>
              <a:ext cx="1277100" cy="1128675"/>
            </a:xfrm>
            <a:custGeom>
              <a:rect b="b" l="l" r="r" t="t"/>
              <a:pathLst>
                <a:path extrusionOk="0" h="45147" w="51084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4929675" y="1045425"/>
              <a:ext cx="1040775" cy="1131025"/>
            </a:xfrm>
            <a:custGeom>
              <a:rect b="b" l="l" r="r" t="t"/>
              <a:pathLst>
                <a:path extrusionOk="0" h="45241" w="41631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4545450" y="2187900"/>
              <a:ext cx="829250" cy="755675"/>
            </a:xfrm>
            <a:custGeom>
              <a:rect b="b" l="l" r="r" t="t"/>
              <a:pathLst>
                <a:path extrusionOk="0" h="30227" w="3317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5978250" y="1318775"/>
              <a:ext cx="350075" cy="664900"/>
            </a:xfrm>
            <a:custGeom>
              <a:rect b="b" l="l" r="r" t="t"/>
              <a:pathLst>
                <a:path extrusionOk="0" h="26596" w="14003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4931250" y="2185300"/>
              <a:ext cx="710800" cy="756975"/>
            </a:xfrm>
            <a:custGeom>
              <a:rect b="b" l="l" r="r" t="t"/>
              <a:pathLst>
                <a:path extrusionOk="0" h="30279" w="28432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5391600" y="2197550"/>
              <a:ext cx="451300" cy="746300"/>
            </a:xfrm>
            <a:custGeom>
              <a:rect b="b" l="l" r="r" t="t"/>
              <a:pathLst>
                <a:path extrusionOk="0" h="29852" w="18052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5649600" y="2193125"/>
              <a:ext cx="592900" cy="750450"/>
            </a:xfrm>
            <a:custGeom>
              <a:rect b="b" l="l" r="r" t="t"/>
              <a:pathLst>
                <a:path extrusionOk="0" h="30018" w="23716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6070600" y="1606475"/>
              <a:ext cx="432475" cy="441650"/>
            </a:xfrm>
            <a:custGeom>
              <a:rect b="b" l="l" r="r" t="t"/>
              <a:pathLst>
                <a:path extrusionOk="0" h="17666" w="17299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5649075" y="1315125"/>
              <a:ext cx="421525" cy="872800"/>
            </a:xfrm>
            <a:custGeom>
              <a:rect b="b" l="l" r="r" t="t"/>
              <a:pathLst>
                <a:path extrusionOk="0" h="34912" w="16861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4929400" y="1312250"/>
              <a:ext cx="1044175" cy="874350"/>
            </a:xfrm>
            <a:custGeom>
              <a:rect b="b" l="l" r="r" t="t"/>
              <a:pathLst>
                <a:path extrusionOk="0" h="34974" w="41767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5650875" y="1983650"/>
              <a:ext cx="595025" cy="671700"/>
            </a:xfrm>
            <a:custGeom>
              <a:rect b="b" l="l" r="r" t="t"/>
              <a:pathLst>
                <a:path extrusionOk="0" h="26868" w="23801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6070600" y="1983650"/>
              <a:ext cx="433000" cy="664125"/>
            </a:xfrm>
            <a:custGeom>
              <a:rect b="b" l="l" r="r" t="t"/>
              <a:pathLst>
                <a:path extrusionOk="0" h="26565" w="1732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2437350" y="3367150"/>
              <a:ext cx="1416375" cy="419975"/>
            </a:xfrm>
            <a:custGeom>
              <a:rect b="b" l="l" r="r" t="t"/>
              <a:pathLst>
                <a:path extrusionOk="0" h="16799" w="56655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1710125" y="3372125"/>
              <a:ext cx="693325" cy="509425"/>
            </a:xfrm>
            <a:custGeom>
              <a:rect b="b" l="l" r="r" t="t"/>
              <a:pathLst>
                <a:path extrusionOk="0" h="20377" w="27733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1890100" y="3380700"/>
              <a:ext cx="882975" cy="505550"/>
            </a:xfrm>
            <a:custGeom>
              <a:rect b="b" l="l" r="r" t="t"/>
              <a:pathLst>
                <a:path extrusionOk="0" h="20222" w="35319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2785300" y="3517925"/>
              <a:ext cx="1071300" cy="546725"/>
            </a:xfrm>
            <a:custGeom>
              <a:rect b="b" l="l" r="r" t="t"/>
              <a:pathLst>
                <a:path extrusionOk="0" h="21869" w="42852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1901050" y="3792600"/>
              <a:ext cx="878025" cy="427000"/>
            </a:xfrm>
            <a:custGeom>
              <a:rect b="b" l="l" r="r" t="t"/>
              <a:pathLst>
                <a:path extrusionOk="0" h="17080" w="35121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2596975" y="3791550"/>
              <a:ext cx="810200" cy="427525"/>
            </a:xfrm>
            <a:custGeom>
              <a:rect b="b" l="l" r="r" t="t"/>
              <a:pathLst>
                <a:path extrusionOk="0" h="17101" w="32408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4542075" y="2609950"/>
              <a:ext cx="819050" cy="410050"/>
            </a:xfrm>
            <a:custGeom>
              <a:rect b="b" l="l" r="r" t="t"/>
              <a:pathLst>
                <a:path extrusionOk="0" h="16402" w="32762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3881350" y="2608900"/>
              <a:ext cx="906975" cy="887650"/>
            </a:xfrm>
            <a:custGeom>
              <a:rect b="b" l="l" r="r" t="t"/>
              <a:pathLst>
                <a:path extrusionOk="0" h="35506" w="36279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3426450" y="3522350"/>
              <a:ext cx="515450" cy="641700"/>
            </a:xfrm>
            <a:custGeom>
              <a:rect b="b" l="l" r="r" t="t"/>
              <a:pathLst>
                <a:path extrusionOk="0" h="25668" w="20618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3428800" y="4071925"/>
              <a:ext cx="513100" cy="392350"/>
            </a:xfrm>
            <a:custGeom>
              <a:rect b="b" l="l" r="r" t="t"/>
              <a:pathLst>
                <a:path extrusionOk="0" h="15694" w="20524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3525575" y="4164025"/>
              <a:ext cx="513100" cy="406925"/>
            </a:xfrm>
            <a:custGeom>
              <a:rect b="b" l="l" r="r" t="t"/>
              <a:pathLst>
                <a:path extrusionOk="0" h="16277" w="20524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864125" y="3534350"/>
              <a:ext cx="289050" cy="629700"/>
            </a:xfrm>
            <a:custGeom>
              <a:rect b="b" l="l" r="r" t="t"/>
              <a:pathLst>
                <a:path extrusionOk="0" h="25188" w="11562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941875" y="3994725"/>
              <a:ext cx="210000" cy="560050"/>
            </a:xfrm>
            <a:custGeom>
              <a:rect b="b" l="l" r="r" t="t"/>
              <a:pathLst>
                <a:path extrusionOk="0" h="22402" w="840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3526875" y="4470775"/>
              <a:ext cx="505525" cy="469250"/>
            </a:xfrm>
            <a:custGeom>
              <a:rect b="b" l="l" r="r" t="t"/>
              <a:pathLst>
                <a:path extrusionOk="0" h="18770" w="20221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1109425" y="283500"/>
              <a:ext cx="5411650" cy="4688350"/>
            </a:xfrm>
            <a:custGeom>
              <a:rect b="b" l="l" r="r" t="t"/>
              <a:pathLst>
                <a:path extrusionOk="0" h="187534" w="216466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1429450" y="1148725"/>
              <a:ext cx="483900" cy="473950"/>
            </a:xfrm>
            <a:custGeom>
              <a:rect b="b" l="l" r="r" t="t"/>
              <a:pathLst>
                <a:path extrusionOk="0" h="18958" w="19356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1732825" y="899600"/>
              <a:ext cx="355025" cy="718900"/>
            </a:xfrm>
            <a:custGeom>
              <a:rect b="b" l="l" r="r" t="t"/>
              <a:pathLst>
                <a:path extrusionOk="0" h="28756" w="14201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1432600" y="1518325"/>
              <a:ext cx="481800" cy="616650"/>
            </a:xfrm>
            <a:custGeom>
              <a:rect b="b" l="l" r="r" t="t"/>
              <a:pathLst>
                <a:path extrusionOk="0" h="24666" w="19272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1466500" y="1609350"/>
              <a:ext cx="662825" cy="585875"/>
            </a:xfrm>
            <a:custGeom>
              <a:rect b="b" l="l" r="r" t="t"/>
              <a:pathLst>
                <a:path extrusionOk="0" h="23435" w="26513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1111225" y="1511800"/>
              <a:ext cx="367825" cy="619525"/>
            </a:xfrm>
            <a:custGeom>
              <a:rect b="b" l="l" r="r" t="t"/>
              <a:pathLst>
                <a:path extrusionOk="0" h="24781" w="14713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2075050" y="672950"/>
              <a:ext cx="776275" cy="235825"/>
            </a:xfrm>
            <a:custGeom>
              <a:rect b="b" l="l" r="r" t="t"/>
              <a:pathLst>
                <a:path extrusionOk="0" h="9433" w="31051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2263375" y="447825"/>
              <a:ext cx="819575" cy="239225"/>
            </a:xfrm>
            <a:custGeom>
              <a:rect b="b" l="l" r="r" t="t"/>
              <a:pathLst>
                <a:path extrusionOk="0" h="9569" w="32783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2265200" y="444450"/>
              <a:ext cx="827150" cy="340675"/>
            </a:xfrm>
            <a:custGeom>
              <a:rect b="b" l="l" r="r" t="t"/>
              <a:pathLst>
                <a:path extrusionOk="0" h="13627" w="33086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1904975" y="899350"/>
              <a:ext cx="752825" cy="721500"/>
            </a:xfrm>
            <a:custGeom>
              <a:rect b="b" l="l" r="r" t="t"/>
              <a:pathLst>
                <a:path extrusionOk="0" h="28860" w="30113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2073200" y="775450"/>
              <a:ext cx="761425" cy="443450"/>
            </a:xfrm>
            <a:custGeom>
              <a:rect b="b" l="l" r="r" t="t"/>
              <a:pathLst>
                <a:path extrusionOk="0" h="17738" w="30457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1113325" y="1949225"/>
              <a:ext cx="369125" cy="446575"/>
            </a:xfrm>
            <a:custGeom>
              <a:rect b="b" l="l" r="r" t="t"/>
              <a:pathLst>
                <a:path extrusionOk="0" h="17863" w="14765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1467550" y="2120075"/>
              <a:ext cx="662300" cy="652375"/>
            </a:xfrm>
            <a:custGeom>
              <a:rect b="b" l="l" r="r" t="t"/>
              <a:pathLst>
                <a:path extrusionOk="0" h="26095" w="26492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1113325" y="2112775"/>
              <a:ext cx="370675" cy="800025"/>
            </a:xfrm>
            <a:custGeom>
              <a:rect b="b" l="l" r="r" t="t"/>
              <a:pathLst>
                <a:path extrusionOk="0" h="32001" w="14827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1148275" y="2115125"/>
              <a:ext cx="651875" cy="785925"/>
            </a:xfrm>
            <a:custGeom>
              <a:rect b="b" l="l" r="r" t="t"/>
              <a:pathLst>
                <a:path extrusionOk="0" h="31437" w="26075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1151400" y="2893725"/>
              <a:ext cx="204525" cy="398325"/>
            </a:xfrm>
            <a:custGeom>
              <a:rect b="b" l="l" r="r" t="t"/>
              <a:pathLst>
                <a:path extrusionOk="0" h="15933" w="8181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1345750" y="2750525"/>
              <a:ext cx="454400" cy="695950"/>
            </a:xfrm>
            <a:custGeom>
              <a:rect b="b" l="l" r="r" t="t"/>
              <a:pathLst>
                <a:path extrusionOk="0" h="27838" w="18176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1985325" y="2193900"/>
              <a:ext cx="131200" cy="228500"/>
            </a:xfrm>
            <a:custGeom>
              <a:rect b="b" l="l" r="r" t="t"/>
              <a:pathLst>
                <a:path extrusionOk="0" h="9140" w="5248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1794375" y="2188675"/>
              <a:ext cx="331300" cy="574400"/>
            </a:xfrm>
            <a:custGeom>
              <a:rect b="b" l="l" r="r" t="t"/>
              <a:pathLst>
                <a:path extrusionOk="0" h="22976" w="13252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1793075" y="2755225"/>
              <a:ext cx="1850" cy="2625"/>
            </a:xfrm>
            <a:custGeom>
              <a:rect b="b" l="l" r="r" t="t"/>
              <a:pathLst>
                <a:path extrusionOk="0" h="105" w="74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1793875" y="2750525"/>
              <a:ext cx="6275" cy="11775"/>
            </a:xfrm>
            <a:custGeom>
              <a:rect b="b" l="l" r="r" t="t"/>
              <a:pathLst>
                <a:path extrusionOk="0" h="471" w="251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1901850" y="1202975"/>
              <a:ext cx="757500" cy="997200"/>
            </a:xfrm>
            <a:custGeom>
              <a:rect b="b" l="l" r="r" t="t"/>
              <a:pathLst>
                <a:path extrusionOk="0" h="39888" w="3030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2115750" y="1211050"/>
              <a:ext cx="1135950" cy="984700"/>
            </a:xfrm>
            <a:custGeom>
              <a:rect b="b" l="l" r="r" t="t"/>
              <a:pathLst>
                <a:path extrusionOk="0" h="39388" w="45438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640800" y="728250"/>
              <a:ext cx="785950" cy="495100"/>
            </a:xfrm>
            <a:custGeom>
              <a:rect b="b" l="l" r="r" t="t"/>
              <a:pathLst>
                <a:path extrusionOk="0" h="19804" w="31438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2819225" y="446000"/>
              <a:ext cx="601500" cy="339375"/>
            </a:xfrm>
            <a:custGeom>
              <a:rect b="b" l="l" r="r" t="t"/>
              <a:pathLst>
                <a:path extrusionOk="0" h="13575" w="2406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073550" y="285575"/>
              <a:ext cx="561075" cy="454700"/>
            </a:xfrm>
            <a:custGeom>
              <a:rect b="b" l="l" r="r" t="t"/>
              <a:pathLst>
                <a:path extrusionOk="0" h="18188" w="22443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3402450" y="287150"/>
              <a:ext cx="744200" cy="454150"/>
            </a:xfrm>
            <a:custGeom>
              <a:rect b="b" l="l" r="r" t="t"/>
              <a:pathLst>
                <a:path extrusionOk="0" h="18166" w="29768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4128900" y="447575"/>
              <a:ext cx="349550" cy="543625"/>
            </a:xfrm>
            <a:custGeom>
              <a:rect b="b" l="l" r="r" t="t"/>
              <a:pathLst>
                <a:path extrusionOk="0" h="21745" w="13982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4285925" y="456450"/>
              <a:ext cx="572025" cy="532900"/>
            </a:xfrm>
            <a:custGeom>
              <a:rect b="b" l="l" r="r" t="t"/>
              <a:pathLst>
                <a:path extrusionOk="0" h="21316" w="22881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3398025" y="446275"/>
              <a:ext cx="902250" cy="537625"/>
            </a:xfrm>
            <a:custGeom>
              <a:rect b="b" l="l" r="r" t="t"/>
              <a:pathLst>
                <a:path extrusionOk="0" h="21505" w="3609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4283050" y="549550"/>
              <a:ext cx="1017050" cy="499025"/>
            </a:xfrm>
            <a:custGeom>
              <a:rect b="b" l="l" r="r" t="t"/>
              <a:pathLst>
                <a:path extrusionOk="0" h="19961" w="40682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33675" y="544350"/>
              <a:ext cx="718650" cy="505000"/>
            </a:xfrm>
            <a:custGeom>
              <a:rect b="b" l="l" r="r" t="t"/>
              <a:pathLst>
                <a:path extrusionOk="0" h="20200" w="28746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409750" y="729800"/>
              <a:ext cx="885600" cy="252250"/>
            </a:xfrm>
            <a:custGeom>
              <a:rect b="b" l="l" r="r" t="t"/>
              <a:pathLst>
                <a:path extrusionOk="0" h="10090" w="35424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999000" y="976800"/>
              <a:ext cx="299200" cy="933075"/>
            </a:xfrm>
            <a:custGeom>
              <a:rect b="b" l="l" r="r" t="t"/>
              <a:pathLst>
                <a:path extrusionOk="0" h="37323" w="11968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2820000" y="2001900"/>
              <a:ext cx="529775" cy="596850"/>
            </a:xfrm>
            <a:custGeom>
              <a:rect b="b" l="l" r="r" t="t"/>
              <a:pathLst>
                <a:path extrusionOk="0" h="23874" w="21191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254300" y="2007125"/>
              <a:ext cx="1325" cy="1350"/>
            </a:xfrm>
            <a:custGeom>
              <a:rect b="b" l="l" r="r" t="t"/>
              <a:pathLst>
                <a:path extrusionOk="0" h="54" w="53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575" y="1905400"/>
              <a:ext cx="743650" cy="105925"/>
            </a:xfrm>
            <a:custGeom>
              <a:rect b="b" l="l" r="r" t="t"/>
              <a:pathLst>
                <a:path extrusionOk="0" h="4237" w="29746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255075" y="1909325"/>
              <a:ext cx="745000" cy="273625"/>
            </a:xfrm>
            <a:custGeom>
              <a:rect b="b" l="l" r="r" t="t"/>
              <a:pathLst>
                <a:path extrusionOk="0" h="10945" w="2980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998475" y="1911400"/>
              <a:ext cx="2625" cy="1850"/>
            </a:xfrm>
            <a:custGeom>
              <a:rect b="b" l="l" r="r" t="t"/>
              <a:pathLst>
                <a:path extrusionOk="0" h="74" w="105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246225" y="2008175"/>
              <a:ext cx="2100" cy="550"/>
            </a:xfrm>
            <a:custGeom>
              <a:rect b="b" l="l" r="r" t="t"/>
              <a:pathLst>
                <a:path extrusionOk="0" h="22" w="84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3248025" y="2008175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3246225" y="2008175"/>
              <a:ext cx="2350" cy="2625"/>
            </a:xfrm>
            <a:custGeom>
              <a:rect b="b" l="l" r="r" t="t"/>
              <a:pathLst>
                <a:path extrusionOk="0" h="105" w="94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246750" y="2007400"/>
              <a:ext cx="101750" cy="587950"/>
            </a:xfrm>
            <a:custGeom>
              <a:rect b="b" l="l" r="r" t="t"/>
              <a:pathLst>
                <a:path extrusionOk="0" h="23518" w="407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1695525" y="2755500"/>
              <a:ext cx="737425" cy="689675"/>
            </a:xfrm>
            <a:custGeom>
              <a:rect b="b" l="l" r="r" t="t"/>
              <a:pathLst>
                <a:path extrusionOk="0" h="27587" w="29497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"/>
            <p:cNvSpPr/>
            <p:nvPr/>
          </p:nvSpPr>
          <p:spPr>
            <a:xfrm>
              <a:off x="1791250" y="2760950"/>
              <a:ext cx="635425" cy="607275"/>
            </a:xfrm>
            <a:custGeom>
              <a:rect b="b" l="l" r="r" t="t"/>
              <a:pathLst>
                <a:path extrusionOk="0" h="24291" w="25417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"/>
            <p:cNvSpPr/>
            <p:nvPr/>
          </p:nvSpPr>
          <p:spPr>
            <a:xfrm>
              <a:off x="3344825" y="1906200"/>
              <a:ext cx="1201975" cy="701925"/>
            </a:xfrm>
            <a:custGeom>
              <a:rect b="b" l="l" r="r" t="t"/>
              <a:pathLst>
                <a:path extrusionOk="0" h="28077" w="48079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3864650" y="2608100"/>
              <a:ext cx="670900" cy="897075"/>
            </a:xfrm>
            <a:custGeom>
              <a:rect b="b" l="l" r="r" t="t"/>
              <a:pathLst>
                <a:path extrusionOk="0" h="35883" w="26836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3873000" y="2608100"/>
              <a:ext cx="667000" cy="892625"/>
            </a:xfrm>
            <a:custGeom>
              <a:rect b="b" l="l" r="r" t="t"/>
              <a:pathLst>
                <a:path extrusionOk="0" h="35705" w="2668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3858675" y="3496525"/>
              <a:ext cx="22700" cy="21675"/>
            </a:xfrm>
            <a:custGeom>
              <a:rect b="b" l="l" r="r" t="t"/>
              <a:pathLst>
                <a:path extrusionOk="0" h="867" w="908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4530600" y="2605775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5282325" y="840925"/>
              <a:ext cx="709250" cy="476325"/>
            </a:xfrm>
            <a:custGeom>
              <a:rect b="b" l="l" r="r" t="t"/>
              <a:pathLst>
                <a:path extrusionOk="0" h="19053" w="2837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3991950" y="1901225"/>
              <a:ext cx="939325" cy="709250"/>
            </a:xfrm>
            <a:custGeom>
              <a:rect b="b" l="l" r="r" t="t"/>
              <a:pathLst>
                <a:path extrusionOk="0" h="28370" w="37573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4920025" y="1042550"/>
              <a:ext cx="374325" cy="1139900"/>
            </a:xfrm>
            <a:custGeom>
              <a:rect b="b" l="l" r="r" t="t"/>
              <a:pathLst>
                <a:path extrusionOk="0" h="45596" w="14973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4531625" y="2174350"/>
              <a:ext cx="862625" cy="785900"/>
            </a:xfrm>
            <a:custGeom>
              <a:rect b="b" l="l" r="r" t="t"/>
              <a:pathLst>
                <a:path extrusionOk="0" h="31436" w="34505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5971200" y="1297400"/>
              <a:ext cx="368075" cy="697225"/>
            </a:xfrm>
            <a:custGeom>
              <a:rect b="b" l="l" r="r" t="t"/>
              <a:pathLst>
                <a:path extrusionOk="0" h="27889" w="14723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4928875" y="2181125"/>
              <a:ext cx="718900" cy="762725"/>
            </a:xfrm>
            <a:custGeom>
              <a:rect b="b" l="l" r="r" t="t"/>
              <a:pathLst>
                <a:path extrusionOk="0" h="30509" w="28756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5387200" y="2190500"/>
              <a:ext cx="262425" cy="753350"/>
            </a:xfrm>
            <a:custGeom>
              <a:rect b="b" l="l" r="r" t="t"/>
              <a:pathLst>
                <a:path extrusionOk="0" h="30134" w="10497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5647750" y="2190500"/>
              <a:ext cx="3150" cy="7075"/>
            </a:xfrm>
            <a:custGeom>
              <a:rect b="b" l="l" r="r" t="t"/>
              <a:pathLst>
                <a:path extrusionOk="0" h="283" w="126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5647750" y="2186575"/>
              <a:ext cx="5525" cy="3950"/>
            </a:xfrm>
            <a:custGeom>
              <a:rect b="b" l="l" r="r" t="t"/>
              <a:pathLst>
                <a:path extrusionOk="0" h="158" w="221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4929150" y="2177200"/>
              <a:ext cx="719950" cy="13325"/>
            </a:xfrm>
            <a:custGeom>
              <a:rect b="b" l="l" r="r" t="t"/>
              <a:pathLst>
                <a:path extrusionOk="0" h="533" w="28798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5647750" y="2187900"/>
              <a:ext cx="5000" cy="5250"/>
            </a:xfrm>
            <a:custGeom>
              <a:rect b="b" l="l" r="r" t="t"/>
              <a:pathLst>
                <a:path extrusionOk="0" h="210" w="20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5384300" y="2943825"/>
              <a:ext cx="7325" cy="7575"/>
            </a:xfrm>
            <a:custGeom>
              <a:rect b="b" l="l" r="r" t="t"/>
              <a:pathLst>
                <a:path extrusionOk="0" h="303" w="293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4923150" y="2187900"/>
              <a:ext cx="157050" cy="262675"/>
            </a:xfrm>
            <a:custGeom>
              <a:rect b="b" l="l" r="r" t="t"/>
              <a:pathLst>
                <a:path extrusionOk="0" h="10507" w="6282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"/>
            <p:cNvSpPr/>
            <p:nvPr/>
          </p:nvSpPr>
          <p:spPr>
            <a:xfrm>
              <a:off x="5384575" y="2959975"/>
              <a:ext cx="1325" cy="1325"/>
            </a:xfrm>
            <a:custGeom>
              <a:rect b="b" l="l" r="r" t="t"/>
              <a:pathLst>
                <a:path extrusionOk="0" h="53" w="53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"/>
            <p:cNvSpPr/>
            <p:nvPr/>
          </p:nvSpPr>
          <p:spPr>
            <a:xfrm>
              <a:off x="5381700" y="2955025"/>
              <a:ext cx="5250" cy="4975"/>
            </a:xfrm>
            <a:custGeom>
              <a:rect b="b" l="l" r="r" t="t"/>
              <a:pathLst>
                <a:path extrusionOk="0" h="199" w="21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"/>
            <p:cNvSpPr/>
            <p:nvPr/>
          </p:nvSpPr>
          <p:spPr>
            <a:xfrm>
              <a:off x="4916625" y="2176950"/>
              <a:ext cx="14650" cy="4725"/>
            </a:xfrm>
            <a:custGeom>
              <a:rect b="b" l="l" r="r" t="t"/>
              <a:pathLst>
                <a:path extrusionOk="0" h="189" w="586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"/>
            <p:cNvSpPr/>
            <p:nvPr/>
          </p:nvSpPr>
          <p:spPr>
            <a:xfrm>
              <a:off x="4920275" y="2176950"/>
              <a:ext cx="9150" cy="3675"/>
            </a:xfrm>
            <a:custGeom>
              <a:rect b="b" l="l" r="r" t="t"/>
              <a:pathLst>
                <a:path extrusionOk="0" h="147" w="366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4918975" y="2176950"/>
              <a:ext cx="470050" cy="780175"/>
            </a:xfrm>
            <a:custGeom>
              <a:rect b="b" l="l" r="r" t="t"/>
              <a:pathLst>
                <a:path extrusionOk="0" h="31207" w="18802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6067175" y="1589775"/>
              <a:ext cx="448950" cy="461200"/>
            </a:xfrm>
            <a:custGeom>
              <a:rect b="b" l="l" r="r" t="t"/>
              <a:pathLst>
                <a:path extrusionOk="0" h="18448" w="17958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5643850" y="1290600"/>
              <a:ext cx="430675" cy="901225"/>
            </a:xfrm>
            <a:custGeom>
              <a:rect b="b" l="l" r="r" t="t"/>
              <a:pathLst>
                <a:path extrusionOk="0" h="36049" w="17227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4912975" y="1294275"/>
              <a:ext cx="1072600" cy="900425"/>
            </a:xfrm>
            <a:custGeom>
              <a:rect b="b" l="l" r="r" t="t"/>
              <a:pathLst>
                <a:path extrusionOk="0" h="36017" w="42904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2780075" y="3511925"/>
              <a:ext cx="1082800" cy="280425"/>
            </a:xfrm>
            <a:custGeom>
              <a:rect b="b" l="l" r="r" t="t"/>
              <a:pathLst>
                <a:path extrusionOk="0" h="11217" w="43312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1694475" y="3360125"/>
              <a:ext cx="740550" cy="538650"/>
            </a:xfrm>
            <a:custGeom>
              <a:rect b="b" l="l" r="r" t="t"/>
              <a:pathLst>
                <a:path extrusionOk="0" h="21546" w="29622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1867425" y="3359600"/>
              <a:ext cx="921550" cy="537600"/>
            </a:xfrm>
            <a:custGeom>
              <a:rect b="b" l="l" r="r" t="t"/>
              <a:pathLst>
                <a:path extrusionOk="0" h="21504" w="36862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2768600" y="3508800"/>
              <a:ext cx="1103900" cy="566575"/>
            </a:xfrm>
            <a:custGeom>
              <a:rect b="b" l="l" r="r" t="t"/>
              <a:pathLst>
                <a:path extrusionOk="0" h="22663" w="44156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"/>
            <p:cNvSpPr/>
            <p:nvPr/>
          </p:nvSpPr>
          <p:spPr>
            <a:xfrm>
              <a:off x="1864025" y="3783450"/>
              <a:ext cx="923400" cy="449975"/>
            </a:xfrm>
            <a:custGeom>
              <a:rect b="b" l="l" r="r" t="t"/>
              <a:pathLst>
                <a:path extrusionOk="0" h="17999" w="36936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2586300" y="3782925"/>
              <a:ext cx="847475" cy="450500"/>
            </a:xfrm>
            <a:custGeom>
              <a:rect b="b" l="l" r="r" t="t"/>
              <a:pathLst>
                <a:path extrusionOk="0" h="18020" w="33899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4528750" y="2595575"/>
              <a:ext cx="871500" cy="435900"/>
            </a:xfrm>
            <a:custGeom>
              <a:rect b="b" l="l" r="r" t="t"/>
              <a:pathLst>
                <a:path extrusionOk="0" h="17436" w="3486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"/>
            <p:cNvSpPr/>
            <p:nvPr/>
          </p:nvSpPr>
          <p:spPr>
            <a:xfrm>
              <a:off x="3847975" y="2596900"/>
              <a:ext cx="950000" cy="930700"/>
            </a:xfrm>
            <a:custGeom>
              <a:rect b="b" l="l" r="r" t="t"/>
              <a:pathLst>
                <a:path extrusionOk="0" h="37228" w="3800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"/>
            <p:cNvSpPr/>
            <p:nvPr/>
          </p:nvSpPr>
          <p:spPr>
            <a:xfrm>
              <a:off x="3412625" y="3505675"/>
              <a:ext cx="533950" cy="663325"/>
            </a:xfrm>
            <a:custGeom>
              <a:rect b="b" l="l" r="r" t="t"/>
              <a:pathLst>
                <a:path extrusionOk="0" h="26533" w="21358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3414725" y="4065150"/>
              <a:ext cx="537075" cy="410875"/>
            </a:xfrm>
            <a:custGeom>
              <a:rect b="b" l="l" r="r" t="t"/>
              <a:pathLst>
                <a:path extrusionOk="0" h="16435" w="21483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3508875" y="4157250"/>
              <a:ext cx="539950" cy="421025"/>
            </a:xfrm>
            <a:custGeom>
              <a:rect b="b" l="l" r="r" t="t"/>
              <a:pathLst>
                <a:path extrusionOk="0" h="16841" w="21598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3855550" y="3498350"/>
              <a:ext cx="311450" cy="673250"/>
            </a:xfrm>
            <a:custGeom>
              <a:rect b="b" l="l" r="r" t="t"/>
              <a:pathLst>
                <a:path extrusionOk="0" h="26930" w="12458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3937175" y="3976750"/>
              <a:ext cx="230875" cy="614800"/>
            </a:xfrm>
            <a:custGeom>
              <a:rect b="b" l="l" r="r" t="t"/>
              <a:pathLst>
                <a:path extrusionOk="0" h="24592" w="9235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3514875" y="4464250"/>
              <a:ext cx="538125" cy="499775"/>
            </a:xfrm>
            <a:custGeom>
              <a:rect b="b" l="l" r="r" t="t"/>
              <a:pathLst>
                <a:path extrusionOk="0" h="19991" w="21525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3972400" y="1879850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4899675" y="216025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3175275" y="19635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3347950" y="6909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3542000" y="2381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2452750" y="44287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2226325" y="6155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5321450" y="29125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4717350" y="2998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4102825" y="39261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3347950" y="4033850"/>
              <a:ext cx="125225" cy="97325"/>
            </a:xfrm>
            <a:custGeom>
              <a:rect b="b" l="l" r="r" t="t"/>
              <a:pathLst>
                <a:path extrusionOk="0" h="3893" w="5009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2528375" y="4184900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6453750" y="20066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5892950" y="12624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5224425" y="1014375"/>
              <a:ext cx="124950" cy="97325"/>
            </a:xfrm>
            <a:custGeom>
              <a:rect b="b" l="l" r="r" t="t"/>
              <a:pathLst>
                <a:path extrusionOk="0" h="3893" w="4998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2053900" y="2146700"/>
              <a:ext cx="124975" cy="97300"/>
            </a:xfrm>
            <a:custGeom>
              <a:rect b="b" l="l" r="r" t="t"/>
              <a:pathLst>
                <a:path extrusionOk="0" h="3892" w="4999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1396075" y="207130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1040275" y="1898900"/>
              <a:ext cx="125000" cy="97050"/>
            </a:xfrm>
            <a:custGeom>
              <a:rect b="b" l="l" r="r" t="t"/>
              <a:pathLst>
                <a:path extrusionOk="0" h="3882" w="500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1299050" y="32466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1816550" y="38507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3455650" y="4443650"/>
              <a:ext cx="125250" cy="97300"/>
            </a:xfrm>
            <a:custGeom>
              <a:rect b="b" l="l" r="r" t="t"/>
              <a:pathLst>
                <a:path extrusionOk="0" h="3892" w="501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3434275" y="49074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3973450" y="4529975"/>
              <a:ext cx="124950" cy="97050"/>
            </a:xfrm>
            <a:custGeom>
              <a:rect b="b" l="l" r="r" t="t"/>
              <a:pathLst>
                <a:path extrusionOk="0" h="3882" w="4998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4393900" y="432175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5461525" y="7989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2582375" y="11547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1676475" y="11116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1827500" y="15751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1114625" y="2861125"/>
              <a:ext cx="62650" cy="48525"/>
            </a:xfrm>
            <a:custGeom>
              <a:rect b="b" l="l" r="r" t="t"/>
              <a:pathLst>
                <a:path extrusionOk="0" h="1941" w="2506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1082300" y="2365275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1750825" y="275340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387000" y="3335600"/>
              <a:ext cx="62650" cy="48800"/>
            </a:xfrm>
            <a:custGeom>
              <a:rect b="b" l="l" r="r" t="t"/>
              <a:pathLst>
                <a:path extrusionOk="0" h="1952" w="2506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3325250" y="2570025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606125" y="2589325"/>
              <a:ext cx="224350" cy="424425"/>
            </a:xfrm>
            <a:custGeom>
              <a:rect b="b" l="l" r="r" t="t"/>
              <a:pathLst>
                <a:path extrusionOk="0" h="16977" w="8974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2426150" y="2589325"/>
              <a:ext cx="399875" cy="751250"/>
            </a:xfrm>
            <a:custGeom>
              <a:rect b="b" l="l" r="r" t="t"/>
              <a:pathLst>
                <a:path extrusionOk="0" h="30050" w="15995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821300" y="2583325"/>
              <a:ext cx="10200" cy="6025"/>
            </a:xfrm>
            <a:custGeom>
              <a:rect b="b" l="l" r="r" t="t"/>
              <a:pathLst>
                <a:path extrusionOk="0" h="241" w="408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2414650" y="3336900"/>
              <a:ext cx="18550" cy="25050"/>
            </a:xfrm>
            <a:custGeom>
              <a:rect b="b" l="l" r="r" t="t"/>
              <a:pathLst>
                <a:path extrusionOk="0" h="1002" w="742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4229575" y="9335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3792675" y="34733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2716975" y="37482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2749300" y="25431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1374425" y="14755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3016400" y="4079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5774275" y="29070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6186650" y="2607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6267775" y="15564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3881625" y="41363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1633175" y="33924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2021575" y="8607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1801425" y="5462725"/>
              <a:ext cx="5225" cy="1600"/>
            </a:xfrm>
            <a:custGeom>
              <a:rect b="b" l="l" r="r" t="t"/>
              <a:pathLst>
                <a:path extrusionOk="0" h="64" w="209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1803500" y="5462725"/>
              <a:ext cx="1875" cy="1600"/>
            </a:xfrm>
            <a:custGeom>
              <a:rect b="b" l="l" r="r" t="t"/>
              <a:pathLst>
                <a:path extrusionOk="0" h="64" w="75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1800375" y="5464050"/>
              <a:ext cx="2100" cy="3925"/>
            </a:xfrm>
            <a:custGeom>
              <a:rect b="b" l="l" r="r" t="t"/>
              <a:pathLst>
                <a:path extrusionOk="0" h="157" w="84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1801950" y="5464300"/>
              <a:ext cx="1575" cy="1350"/>
            </a:xfrm>
            <a:custGeom>
              <a:rect b="b" l="l" r="r" t="t"/>
              <a:pathLst>
                <a:path extrusionOk="0" h="54" w="63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1803500" y="5464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1807150" y="5464825"/>
              <a:ext cx="4475" cy="1075"/>
            </a:xfrm>
            <a:custGeom>
              <a:rect b="b" l="l" r="r" t="t"/>
              <a:pathLst>
                <a:path extrusionOk="0" h="43" w="179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1806375" y="5465875"/>
              <a:ext cx="800" cy="275"/>
            </a:xfrm>
            <a:custGeom>
              <a:rect b="b" l="l" r="r" t="t"/>
              <a:pathLst>
                <a:path extrusionOk="0" h="11" w="32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1805350" y="5462725"/>
              <a:ext cx="8100" cy="2125"/>
            </a:xfrm>
            <a:custGeom>
              <a:rect b="b" l="l" r="r" t="t"/>
              <a:pathLst>
                <a:path extrusionOk="0" h="85" w="324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1803500" y="5463250"/>
              <a:ext cx="5775" cy="2650"/>
            </a:xfrm>
            <a:custGeom>
              <a:rect b="b" l="l" r="r" t="t"/>
              <a:pathLst>
                <a:path extrusionOk="0" h="106" w="231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1806100" y="5466900"/>
              <a:ext cx="300" cy="1075"/>
            </a:xfrm>
            <a:custGeom>
              <a:rect b="b" l="l" r="r" t="t"/>
              <a:pathLst>
                <a:path extrusionOk="0" h="43" w="12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1805850" y="5466125"/>
              <a:ext cx="550" cy="800"/>
            </a:xfrm>
            <a:custGeom>
              <a:rect b="b" l="l" r="r" t="t"/>
              <a:pathLst>
                <a:path extrusionOk="0" h="32" w="22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1803500" y="5466650"/>
              <a:ext cx="2900" cy="9425"/>
            </a:xfrm>
            <a:custGeom>
              <a:rect b="b" l="l" r="r" t="t"/>
              <a:pathLst>
                <a:path extrusionOk="0" h="377" w="116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1805600" y="5466375"/>
              <a:ext cx="525" cy="550"/>
            </a:xfrm>
            <a:custGeom>
              <a:rect b="b" l="l" r="r" t="t"/>
              <a:pathLst>
                <a:path extrusionOk="0" h="22" w="21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1800125" y="5465625"/>
              <a:ext cx="3400" cy="7050"/>
            </a:xfrm>
            <a:custGeom>
              <a:rect b="b" l="l" r="r" t="t"/>
              <a:pathLst>
                <a:path extrusionOk="0" h="282" w="136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1805600" y="5465875"/>
              <a:ext cx="800" cy="525"/>
            </a:xfrm>
            <a:custGeom>
              <a:rect b="b" l="l" r="r" t="t"/>
              <a:pathLst>
                <a:path extrusionOk="0" h="21" w="32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1802450" y="5464300"/>
              <a:ext cx="3175" cy="4475"/>
            </a:xfrm>
            <a:custGeom>
              <a:rect b="b" l="l" r="r" t="t"/>
              <a:pathLst>
                <a:path extrusionOk="0" h="179" w="127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1802975" y="5464300"/>
              <a:ext cx="3675" cy="2375"/>
            </a:xfrm>
            <a:custGeom>
              <a:rect b="b" l="l" r="r" t="t"/>
              <a:pathLst>
                <a:path extrusionOk="0" h="95" w="147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" name="Google Shape;321;p4"/>
          <p:cNvSpPr txBox="1"/>
          <p:nvPr>
            <p:ph idx="4294967295" type="subTitle"/>
          </p:nvPr>
        </p:nvSpPr>
        <p:spPr>
          <a:xfrm>
            <a:off x="860625" y="2630984"/>
            <a:ext cx="2208600" cy="7071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rPr b="0" i="0" lang="en-US" sz="1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Only one person allowed to vote at a time.</a:t>
            </a:r>
            <a:endParaRPr/>
          </a:p>
        </p:txBody>
      </p:sp>
      <p:sp>
        <p:nvSpPr>
          <p:cNvPr id="322" name="Google Shape;322;p4"/>
          <p:cNvSpPr txBox="1"/>
          <p:nvPr>
            <p:ph idx="4294967295" type="subTitle"/>
          </p:nvPr>
        </p:nvSpPr>
        <p:spPr>
          <a:xfrm>
            <a:off x="6074974" y="2098735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b="0" i="0" lang="en-US" sz="14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Verify voter’s records from the database.</a:t>
            </a:r>
            <a:endParaRPr b="0" i="0" sz="1400" u="none" cap="none" strike="noStrik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323" name="Google Shape;323;p4"/>
          <p:cNvSpPr txBox="1"/>
          <p:nvPr>
            <p:ph idx="4294967295" type="subTitle"/>
          </p:nvPr>
        </p:nvSpPr>
        <p:spPr>
          <a:xfrm>
            <a:off x="6074974" y="3709037"/>
            <a:ext cx="22086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b="0" i="0" lang="en-US" sz="1400" u="none" cap="none" strike="noStrik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No repetition allowed in voting.</a:t>
            </a:r>
            <a:endParaRPr b="0" i="0" sz="1400" u="none" cap="none" strike="noStrike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cxnSp>
        <p:nvCxnSpPr>
          <p:cNvPr id="324" name="Google Shape;324;p4"/>
          <p:cNvCxnSpPr>
            <a:stCxn id="322" idx="1"/>
          </p:cNvCxnSpPr>
          <p:nvPr/>
        </p:nvCxnSpPr>
        <p:spPr>
          <a:xfrm flipH="1">
            <a:off x="5172574" y="2449435"/>
            <a:ext cx="902400" cy="19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325" name="Google Shape;325;p4"/>
          <p:cNvCxnSpPr>
            <a:stCxn id="323" idx="1"/>
          </p:cNvCxnSpPr>
          <p:nvPr/>
        </p:nvCxnSpPr>
        <p:spPr>
          <a:xfrm rot="10800000">
            <a:off x="4590274" y="3617237"/>
            <a:ext cx="1484700" cy="442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sm" w="sm" type="none"/>
          </a:ln>
        </p:spPr>
      </p:cxnSp>
      <p:cxnSp>
        <p:nvCxnSpPr>
          <p:cNvPr id="326" name="Google Shape;326;p4"/>
          <p:cNvCxnSpPr>
            <a:stCxn id="321" idx="3"/>
          </p:cNvCxnSpPr>
          <p:nvPr/>
        </p:nvCxnSpPr>
        <p:spPr>
          <a:xfrm>
            <a:off x="3069225" y="2984570"/>
            <a:ext cx="841800" cy="30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327" name="Google Shape;327;p4"/>
          <p:cNvSpPr txBox="1"/>
          <p:nvPr>
            <p:ph idx="4294967295" type="subTitle"/>
          </p:nvPr>
        </p:nvSpPr>
        <p:spPr>
          <a:xfrm>
            <a:off x="769447" y="2360061"/>
            <a:ext cx="22086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b="1" i="0" lang="en-US" sz="1600" u="none" cap="none" strike="noStrike">
                <a:solidFill>
                  <a:srgbClr val="E68775"/>
                </a:solidFill>
                <a:latin typeface="Calibri"/>
                <a:ea typeface="Calibri"/>
                <a:cs typeface="Calibri"/>
                <a:sym typeface="Calibri"/>
              </a:rPr>
              <a:t>ENTRY CHECK</a:t>
            </a:r>
            <a:endParaRPr b="1" i="0" sz="1600" u="none" cap="none" strike="noStrike">
              <a:solidFill>
                <a:srgbClr val="E6877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28" name="Google Shape;328;p4"/>
          <p:cNvSpPr txBox="1"/>
          <p:nvPr>
            <p:ph idx="4294967295" type="subTitle"/>
          </p:nvPr>
        </p:nvSpPr>
        <p:spPr>
          <a:xfrm>
            <a:off x="6058348" y="1677315"/>
            <a:ext cx="2844581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rPr b="1" i="0" lang="en-US" sz="1600" u="none" cap="none" strike="noStrike">
                <a:solidFill>
                  <a:srgbClr val="E68775"/>
                </a:solidFill>
                <a:latin typeface="Calibri"/>
                <a:ea typeface="Calibri"/>
                <a:cs typeface="Calibri"/>
                <a:sym typeface="Calibri"/>
              </a:rPr>
              <a:t>VOTER’S IDENTITY CHECK</a:t>
            </a:r>
            <a:endParaRPr/>
          </a:p>
        </p:txBody>
      </p:sp>
      <p:sp>
        <p:nvSpPr>
          <p:cNvPr id="329" name="Google Shape;329;p4"/>
          <p:cNvSpPr txBox="1"/>
          <p:nvPr>
            <p:ph idx="4294967295" type="subTitle"/>
          </p:nvPr>
        </p:nvSpPr>
        <p:spPr>
          <a:xfrm>
            <a:off x="6074974" y="3298636"/>
            <a:ext cx="2753141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200"/>
              <a:buFont typeface="Fira Sans Condensed Light"/>
              <a:buNone/>
            </a:pPr>
            <a:r>
              <a:rPr b="1" i="0" lang="en-US" sz="1600" u="none" cap="none" strike="noStrike">
                <a:solidFill>
                  <a:srgbClr val="E68775"/>
                </a:solidFill>
                <a:latin typeface="Calibri"/>
                <a:ea typeface="Calibri"/>
                <a:cs typeface="Calibri"/>
                <a:sym typeface="Calibri"/>
              </a:rPr>
              <a:t>ONE PERSON, ONE VOTE</a:t>
            </a:r>
            <a:endParaRPr/>
          </a:p>
        </p:txBody>
      </p:sp>
      <p:sp>
        <p:nvSpPr>
          <p:cNvPr id="330" name="Google Shape;330;p4"/>
          <p:cNvSpPr txBox="1"/>
          <p:nvPr/>
        </p:nvSpPr>
        <p:spPr>
          <a:xfrm>
            <a:off x="846252" y="1230205"/>
            <a:ext cx="730209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To reduce the involvement of humans in managing the following key tasks at any polling booth-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WORK FLOW</a:t>
            </a:r>
            <a:endParaRPr>
              <a:solidFill>
                <a:schemeClr val="lt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6" name="Google Shape;336;p5"/>
          <p:cNvSpPr txBox="1"/>
          <p:nvPr>
            <p:ph idx="4294967295" type="subTitle"/>
          </p:nvPr>
        </p:nvSpPr>
        <p:spPr>
          <a:xfrm>
            <a:off x="2085205" y="1835802"/>
            <a:ext cx="1876036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255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b="1" i="0" lang="en-US" sz="14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Check if voter is wearing mask </a:t>
            </a:r>
            <a:endParaRPr b="1" i="0" sz="1400" u="none" cap="none" strike="noStrike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37" name="Google Shape;337;p5"/>
          <p:cNvSpPr txBox="1"/>
          <p:nvPr>
            <p:ph idx="4294967295" type="subTitle"/>
          </p:nvPr>
        </p:nvSpPr>
        <p:spPr>
          <a:xfrm>
            <a:off x="5288600" y="1832567"/>
            <a:ext cx="1658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255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b="1" i="0" lang="en-US" sz="14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Check if already voted</a:t>
            </a:r>
            <a:endParaRPr b="1" i="0" sz="1400" u="none" cap="none" strike="noStrike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38" name="Google Shape;338;p5"/>
          <p:cNvSpPr txBox="1"/>
          <p:nvPr>
            <p:ph idx="4294967295" type="subTitle"/>
          </p:nvPr>
        </p:nvSpPr>
        <p:spPr>
          <a:xfrm>
            <a:off x="478600" y="3068400"/>
            <a:ext cx="199672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255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b="1" i="0" lang="en-US" sz="14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Count no. of voters entered</a:t>
            </a:r>
            <a:endParaRPr b="1" i="0" sz="1400" u="none" cap="none" strike="noStrike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39" name="Google Shape;339;p5"/>
          <p:cNvSpPr txBox="1"/>
          <p:nvPr>
            <p:ph idx="4294967295" type="subTitle"/>
          </p:nvPr>
        </p:nvSpPr>
        <p:spPr>
          <a:xfrm>
            <a:off x="6831265" y="2934083"/>
            <a:ext cx="16584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255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b="1" i="0" lang="en-US" sz="14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Allowed to vote</a:t>
            </a:r>
            <a:endParaRPr b="1" i="0" sz="1400" u="none" cap="none" strike="noStrike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40" name="Google Shape;340;p5"/>
          <p:cNvSpPr txBox="1"/>
          <p:nvPr>
            <p:ph idx="4294967295" type="subTitle"/>
          </p:nvPr>
        </p:nvSpPr>
        <p:spPr>
          <a:xfrm>
            <a:off x="3492103" y="3060524"/>
            <a:ext cx="2159136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2556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None/>
            </a:pPr>
            <a:r>
              <a:rPr b="1" i="0" lang="en-US" sz="1400" u="none" cap="none" strike="noStrik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Check identity of voter and verify with database</a:t>
            </a:r>
            <a:endParaRPr b="1" i="0" sz="1400" u="none" cap="none" strike="noStrike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41" name="Google Shape;341;p5"/>
          <p:cNvSpPr/>
          <p:nvPr/>
        </p:nvSpPr>
        <p:spPr>
          <a:xfrm>
            <a:off x="1194250" y="2368802"/>
            <a:ext cx="572700" cy="572700"/>
          </a:xfrm>
          <a:prstGeom prst="ellipse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"/>
          <p:cNvSpPr/>
          <p:nvPr/>
        </p:nvSpPr>
        <p:spPr>
          <a:xfrm>
            <a:off x="2739950" y="2368802"/>
            <a:ext cx="572700" cy="572700"/>
          </a:xfrm>
          <a:prstGeom prst="ellipse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"/>
          <p:cNvSpPr/>
          <p:nvPr/>
        </p:nvSpPr>
        <p:spPr>
          <a:xfrm>
            <a:off x="4285650" y="2368802"/>
            <a:ext cx="572700" cy="572700"/>
          </a:xfrm>
          <a:prstGeom prst="ellipse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5"/>
          <p:cNvSpPr/>
          <p:nvPr/>
        </p:nvSpPr>
        <p:spPr>
          <a:xfrm>
            <a:off x="5831350" y="2368802"/>
            <a:ext cx="572700" cy="572700"/>
          </a:xfrm>
          <a:prstGeom prst="ellipse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5"/>
          <p:cNvSpPr/>
          <p:nvPr/>
        </p:nvSpPr>
        <p:spPr>
          <a:xfrm>
            <a:off x="7377050" y="2368802"/>
            <a:ext cx="572700" cy="572700"/>
          </a:xfrm>
          <a:prstGeom prst="ellipse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6" name="Google Shape;346;p5"/>
          <p:cNvCxnSpPr>
            <a:stCxn id="341" idx="6"/>
            <a:endCxn id="342" idx="2"/>
          </p:cNvCxnSpPr>
          <p:nvPr/>
        </p:nvCxnSpPr>
        <p:spPr>
          <a:xfrm>
            <a:off x="1766950" y="2655152"/>
            <a:ext cx="9729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7" name="Google Shape;347;p5"/>
          <p:cNvCxnSpPr>
            <a:stCxn id="342" idx="6"/>
            <a:endCxn id="343" idx="2"/>
          </p:cNvCxnSpPr>
          <p:nvPr/>
        </p:nvCxnSpPr>
        <p:spPr>
          <a:xfrm>
            <a:off x="3312650" y="2655152"/>
            <a:ext cx="9729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8" name="Google Shape;348;p5"/>
          <p:cNvCxnSpPr>
            <a:stCxn id="343" idx="6"/>
            <a:endCxn id="344" idx="2"/>
          </p:cNvCxnSpPr>
          <p:nvPr/>
        </p:nvCxnSpPr>
        <p:spPr>
          <a:xfrm>
            <a:off x="4858350" y="2655152"/>
            <a:ext cx="9729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9" name="Google Shape;349;p5"/>
          <p:cNvCxnSpPr>
            <a:stCxn id="344" idx="6"/>
            <a:endCxn id="345" idx="2"/>
          </p:cNvCxnSpPr>
          <p:nvPr/>
        </p:nvCxnSpPr>
        <p:spPr>
          <a:xfrm>
            <a:off x="6404050" y="2655152"/>
            <a:ext cx="9729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50" name="Google Shape;350;p5"/>
          <p:cNvGrpSpPr/>
          <p:nvPr/>
        </p:nvGrpSpPr>
        <p:grpSpPr>
          <a:xfrm>
            <a:off x="1332734" y="2519392"/>
            <a:ext cx="288452" cy="275353"/>
            <a:chOff x="4126815" y="2760704"/>
            <a:chExt cx="380393" cy="363118"/>
          </a:xfrm>
        </p:grpSpPr>
        <p:sp>
          <p:nvSpPr>
            <p:cNvPr id="351" name="Google Shape;351;p5"/>
            <p:cNvSpPr/>
            <p:nvPr/>
          </p:nvSpPr>
          <p:spPr>
            <a:xfrm>
              <a:off x="4219825" y="2822435"/>
              <a:ext cx="103267" cy="29056"/>
            </a:xfrm>
            <a:custGeom>
              <a:rect b="b" l="l" r="r" t="t"/>
              <a:pathLst>
                <a:path extrusionOk="0" h="915" w="3252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4126815" y="2760704"/>
              <a:ext cx="380393" cy="363118"/>
            </a:xfrm>
            <a:custGeom>
              <a:rect b="b" l="l" r="r" t="t"/>
              <a:pathLst>
                <a:path extrusionOk="0" h="11435" w="11979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4278826" y="2791379"/>
              <a:ext cx="103998" cy="201962"/>
            </a:xfrm>
            <a:custGeom>
              <a:rect b="b" l="l" r="r" t="t"/>
              <a:pathLst>
                <a:path extrusionOk="0" h="6360" w="3275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4159332" y="2791379"/>
              <a:ext cx="105903" cy="201962"/>
            </a:xfrm>
            <a:custGeom>
              <a:rect b="b" l="l" r="r" t="t"/>
              <a:pathLst>
                <a:path extrusionOk="0" h="6360" w="3335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5"/>
          <p:cNvGrpSpPr/>
          <p:nvPr/>
        </p:nvGrpSpPr>
        <p:grpSpPr>
          <a:xfrm>
            <a:off x="2885622" y="2516575"/>
            <a:ext cx="281276" cy="280988"/>
            <a:chOff x="2497275" y="2744159"/>
            <a:chExt cx="370930" cy="370550"/>
          </a:xfrm>
        </p:grpSpPr>
        <p:sp>
          <p:nvSpPr>
            <p:cNvPr id="356" name="Google Shape;356;p5"/>
            <p:cNvSpPr/>
            <p:nvPr/>
          </p:nvSpPr>
          <p:spPr>
            <a:xfrm>
              <a:off x="2497275" y="2744159"/>
              <a:ext cx="284366" cy="284747"/>
            </a:xfrm>
            <a:custGeom>
              <a:rect b="b" l="l" r="r" t="t"/>
              <a:pathLst>
                <a:path extrusionOk="0" h="8967" w="8955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2592191" y="2821673"/>
              <a:ext cx="113461" cy="98345"/>
            </a:xfrm>
            <a:custGeom>
              <a:rect b="b" l="l" r="r" t="t"/>
              <a:pathLst>
                <a:path extrusionOk="0" h="3097" w="3573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2574408" y="2862129"/>
              <a:ext cx="106665" cy="90756"/>
            </a:xfrm>
            <a:custGeom>
              <a:rect b="b" l="l" r="r" t="t"/>
              <a:pathLst>
                <a:path extrusionOk="0" h="2858" w="3359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2676881" y="2923385"/>
              <a:ext cx="191324" cy="191324"/>
            </a:xfrm>
            <a:custGeom>
              <a:rect b="b" l="l" r="r" t="t"/>
              <a:pathLst>
                <a:path extrusionOk="0" h="6025" w="6025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2738867" y="2986895"/>
              <a:ext cx="65066" cy="65066"/>
            </a:xfrm>
            <a:custGeom>
              <a:rect b="b" l="l" r="r" t="t"/>
              <a:pathLst>
                <a:path extrusionOk="0" h="2049" w="2049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2604670" y="2851904"/>
              <a:ext cx="70718" cy="71131"/>
            </a:xfrm>
            <a:custGeom>
              <a:rect b="b" l="l" r="r" t="t"/>
              <a:pathLst>
                <a:path extrusionOk="0" h="2240" w="2227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5"/>
          <p:cNvSpPr/>
          <p:nvPr/>
        </p:nvSpPr>
        <p:spPr>
          <a:xfrm>
            <a:off x="5973409" y="2539506"/>
            <a:ext cx="288483" cy="235125"/>
          </a:xfrm>
          <a:custGeom>
            <a:rect b="b" l="l" r="r" t="t"/>
            <a:pathLst>
              <a:path extrusionOk="0" h="9734" w="11943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p5"/>
          <p:cNvGrpSpPr/>
          <p:nvPr/>
        </p:nvGrpSpPr>
        <p:grpSpPr>
          <a:xfrm>
            <a:off x="4417196" y="2526740"/>
            <a:ext cx="309505" cy="260656"/>
            <a:chOff x="2171474" y="3369229"/>
            <a:chExt cx="408156" cy="343737"/>
          </a:xfrm>
        </p:grpSpPr>
        <p:sp>
          <p:nvSpPr>
            <p:cNvPr id="364" name="Google Shape;364;p5"/>
            <p:cNvSpPr/>
            <p:nvPr/>
          </p:nvSpPr>
          <p:spPr>
            <a:xfrm>
              <a:off x="2171474" y="3369229"/>
              <a:ext cx="408156" cy="343737"/>
            </a:xfrm>
            <a:custGeom>
              <a:rect b="b" l="l" r="r" t="t"/>
              <a:pathLst>
                <a:path extrusionOk="0" h="10800" w="12824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2292737" y="3477220"/>
              <a:ext cx="164898" cy="164866"/>
            </a:xfrm>
            <a:custGeom>
              <a:rect b="b" l="l" r="r" t="t"/>
              <a:pathLst>
                <a:path extrusionOk="0" h="5180" w="5181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2256358" y="3451503"/>
              <a:ext cx="188769" cy="177311"/>
            </a:xfrm>
            <a:custGeom>
              <a:rect b="b" l="l" r="r" t="t"/>
              <a:pathLst>
                <a:path extrusionOk="0" h="5571" w="5931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2305245" y="3491160"/>
              <a:ext cx="189151" cy="176706"/>
            </a:xfrm>
            <a:custGeom>
              <a:rect b="b" l="l" r="r" t="t"/>
              <a:pathLst>
                <a:path extrusionOk="0" h="5552" w="5943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8" name="Google Shape;368;p5"/>
          <p:cNvGrpSpPr/>
          <p:nvPr/>
        </p:nvGrpSpPr>
        <p:grpSpPr>
          <a:xfrm>
            <a:off x="7526466" y="2519995"/>
            <a:ext cx="273857" cy="274147"/>
            <a:chOff x="7538896" y="1970156"/>
            <a:chExt cx="361147" cy="361529"/>
          </a:xfrm>
        </p:grpSpPr>
        <p:sp>
          <p:nvSpPr>
            <p:cNvPr id="369" name="Google Shape;369;p5"/>
            <p:cNvSpPr/>
            <p:nvPr/>
          </p:nvSpPr>
          <p:spPr>
            <a:xfrm>
              <a:off x="7538896" y="1970156"/>
              <a:ext cx="361147" cy="361529"/>
            </a:xfrm>
            <a:custGeom>
              <a:rect b="b" l="l" r="r" t="t"/>
              <a:pathLst>
                <a:path extrusionOk="0" h="11359" w="11347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7685907" y="2066784"/>
              <a:ext cx="101211" cy="11394"/>
            </a:xfrm>
            <a:custGeom>
              <a:rect b="b" l="l" r="r" t="t"/>
              <a:pathLst>
                <a:path extrusionOk="0" h="358" w="318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685907" y="2106187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7685907" y="2145239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7685907" y="2184260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7685907" y="2223280"/>
              <a:ext cx="147075" cy="11394"/>
            </a:xfrm>
            <a:custGeom>
              <a:rect b="b" l="l" r="r" t="t"/>
              <a:pathLst>
                <a:path extrusionOk="0" h="358" w="4621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5"/>
          <p:cNvSpPr txBox="1"/>
          <p:nvPr/>
        </p:nvSpPr>
        <p:spPr>
          <a:xfrm>
            <a:off x="1780242" y="2348578"/>
            <a:ext cx="9552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E68775"/>
                </a:solidFill>
                <a:latin typeface="Arial"/>
                <a:ea typeface="Arial"/>
                <a:cs typeface="Arial"/>
                <a:sym typeface="Arial"/>
              </a:rPr>
              <a:t>Count=1</a:t>
            </a:r>
            <a:endParaRPr/>
          </a:p>
        </p:txBody>
      </p:sp>
      <p:sp>
        <p:nvSpPr>
          <p:cNvPr id="376" name="Google Shape;376;p5"/>
          <p:cNvSpPr txBox="1"/>
          <p:nvPr/>
        </p:nvSpPr>
        <p:spPr>
          <a:xfrm>
            <a:off x="3366520" y="2352059"/>
            <a:ext cx="4880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E68775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sp>
        <p:nvSpPr>
          <p:cNvPr id="377" name="Google Shape;377;p5"/>
          <p:cNvSpPr txBox="1"/>
          <p:nvPr/>
        </p:nvSpPr>
        <p:spPr>
          <a:xfrm flipH="1">
            <a:off x="4850273" y="2360018"/>
            <a:ext cx="136486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E68775"/>
                </a:solidFill>
                <a:latin typeface="Arial"/>
                <a:ea typeface="Arial"/>
                <a:cs typeface="Arial"/>
                <a:sym typeface="Arial"/>
              </a:rPr>
              <a:t>Verified</a:t>
            </a:r>
            <a:endParaRPr/>
          </a:p>
        </p:txBody>
      </p:sp>
      <p:sp>
        <p:nvSpPr>
          <p:cNvPr id="378" name="Google Shape;378;p5"/>
          <p:cNvSpPr txBox="1"/>
          <p:nvPr/>
        </p:nvSpPr>
        <p:spPr>
          <a:xfrm>
            <a:off x="6430042" y="2350906"/>
            <a:ext cx="5727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E68775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/>
          </a:p>
        </p:txBody>
      </p:sp>
      <p:sp>
        <p:nvSpPr>
          <p:cNvPr id="379" name="Google Shape;379;p5"/>
          <p:cNvSpPr/>
          <p:nvPr/>
        </p:nvSpPr>
        <p:spPr>
          <a:xfrm>
            <a:off x="2329122" y="2543716"/>
            <a:ext cx="354097" cy="2062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5"/>
          <p:cNvSpPr/>
          <p:nvPr/>
        </p:nvSpPr>
        <p:spPr>
          <a:xfrm>
            <a:off x="3870712" y="2543654"/>
            <a:ext cx="354097" cy="2062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"/>
          <p:cNvSpPr/>
          <p:nvPr/>
        </p:nvSpPr>
        <p:spPr>
          <a:xfrm>
            <a:off x="5417138" y="2552019"/>
            <a:ext cx="354097" cy="2062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5"/>
          <p:cNvSpPr/>
          <p:nvPr/>
        </p:nvSpPr>
        <p:spPr>
          <a:xfrm>
            <a:off x="6923015" y="2545359"/>
            <a:ext cx="354097" cy="2062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5400">
            <a:solidFill>
              <a:srgbClr val="0825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Google Shape;387;p6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88" name="Google Shape;388;p6"/>
          <p:cNvSpPr txBox="1"/>
          <p:nvPr/>
        </p:nvSpPr>
        <p:spPr>
          <a:xfrm>
            <a:off x="6355778" y="1147850"/>
            <a:ext cx="1972286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E68775"/>
                </a:solidFill>
                <a:latin typeface="Rajdhani"/>
                <a:ea typeface="Rajdhani"/>
                <a:cs typeface="Rajdhani"/>
                <a:sym typeface="Rajdhani"/>
              </a:rPr>
              <a:t>Person Detection</a:t>
            </a:r>
            <a:endParaRPr b="1" i="0" sz="2400" u="none" cap="none" strike="noStrike">
              <a:solidFill>
                <a:srgbClr val="E6877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89" name="Google Shape;389;p6"/>
          <p:cNvSpPr txBox="1"/>
          <p:nvPr/>
        </p:nvSpPr>
        <p:spPr>
          <a:xfrm>
            <a:off x="3424757" y="2191216"/>
            <a:ext cx="2514563" cy="6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E68775"/>
                </a:solidFill>
                <a:latin typeface="Rajdhani"/>
                <a:ea typeface="Rajdhani"/>
                <a:cs typeface="Rajdhani"/>
                <a:sym typeface="Rajdhani"/>
              </a:rPr>
              <a:t>Face-mask Detection</a:t>
            </a:r>
            <a:endParaRPr b="1" i="0" sz="2400" u="none" cap="none" strike="noStrike">
              <a:solidFill>
                <a:srgbClr val="E6877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390" name="Google Shape;390;p6"/>
          <p:cNvSpPr txBox="1"/>
          <p:nvPr/>
        </p:nvSpPr>
        <p:spPr>
          <a:xfrm>
            <a:off x="6305352" y="3268649"/>
            <a:ext cx="1975683" cy="651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E68775"/>
                </a:solidFill>
                <a:latin typeface="Rajdhani"/>
                <a:ea typeface="Rajdhani"/>
                <a:cs typeface="Rajdhani"/>
                <a:sym typeface="Rajdhani"/>
              </a:rPr>
              <a:t>Face Recognition</a:t>
            </a:r>
            <a:endParaRPr b="1" i="0" sz="2400" u="none" cap="none" strike="noStrike">
              <a:solidFill>
                <a:srgbClr val="E68775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391" name="Google Shape;391;p6"/>
          <p:cNvCxnSpPr>
            <a:endCxn id="388" idx="1"/>
          </p:cNvCxnSpPr>
          <p:nvPr/>
        </p:nvCxnSpPr>
        <p:spPr>
          <a:xfrm>
            <a:off x="6147278" y="1461050"/>
            <a:ext cx="2085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2" name="Google Shape;392;p6"/>
          <p:cNvCxnSpPr/>
          <p:nvPr/>
        </p:nvCxnSpPr>
        <p:spPr>
          <a:xfrm>
            <a:off x="5939320" y="2504416"/>
            <a:ext cx="20855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3" name="Google Shape;393;p6"/>
          <p:cNvCxnSpPr/>
          <p:nvPr/>
        </p:nvCxnSpPr>
        <p:spPr>
          <a:xfrm>
            <a:off x="6147627" y="3590253"/>
            <a:ext cx="208150" cy="4202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4" name="Google Shape;394;p6"/>
          <p:cNvSpPr txBox="1"/>
          <p:nvPr>
            <p:ph type="title"/>
          </p:nvPr>
        </p:nvSpPr>
        <p:spPr>
          <a:xfrm>
            <a:off x="547952" y="2002894"/>
            <a:ext cx="3469507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latin typeface="Avenir"/>
                <a:ea typeface="Avenir"/>
                <a:cs typeface="Avenir"/>
                <a:sym typeface="Avenir"/>
              </a:rPr>
              <a:t>DIFFERENT MODELS USED</a:t>
            </a:r>
            <a:endParaRPr sz="3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"/>
          <p:cNvSpPr txBox="1"/>
          <p:nvPr/>
        </p:nvSpPr>
        <p:spPr>
          <a:xfrm>
            <a:off x="7200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</a:pPr>
            <a:r>
              <a:rPr b="1" i="0" lang="en-US" sz="3000" u="none" cap="none" strike="noStrike">
                <a:solidFill>
                  <a:srgbClr val="F3F3F3"/>
                </a:solidFill>
                <a:latin typeface="Avenir"/>
                <a:ea typeface="Avenir"/>
                <a:cs typeface="Avenir"/>
                <a:sym typeface="Avenir"/>
              </a:rPr>
              <a:t>PERSON DETECTION</a:t>
            </a:r>
            <a:endParaRPr/>
          </a:p>
        </p:txBody>
      </p:sp>
      <p:pic>
        <p:nvPicPr>
          <p:cNvPr descr="A picture containing standing, dark, silhouette&#10;&#10;Description automatically generated" id="400" name="Google Shape;40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878" y="1650930"/>
            <a:ext cx="2621280" cy="262128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7"/>
          <p:cNvSpPr/>
          <p:nvPr/>
        </p:nvSpPr>
        <p:spPr>
          <a:xfrm>
            <a:off x="782782" y="1495759"/>
            <a:ext cx="1670858" cy="2776451"/>
          </a:xfrm>
          <a:prstGeom prst="rect">
            <a:avLst/>
          </a:prstGeom>
          <a:noFill/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2" name="Google Shape;402;p7"/>
          <p:cNvCxnSpPr/>
          <p:nvPr/>
        </p:nvCxnSpPr>
        <p:spPr>
          <a:xfrm>
            <a:off x="782782" y="2660073"/>
            <a:ext cx="1669473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grpSp>
        <p:nvGrpSpPr>
          <p:cNvPr id="403" name="Google Shape;403;p7"/>
          <p:cNvGrpSpPr/>
          <p:nvPr/>
        </p:nvGrpSpPr>
        <p:grpSpPr>
          <a:xfrm>
            <a:off x="2601883" y="3502888"/>
            <a:ext cx="1933536" cy="706421"/>
            <a:chOff x="4411970" y="2726085"/>
            <a:chExt cx="643107" cy="193659"/>
          </a:xfrm>
        </p:grpSpPr>
        <p:sp>
          <p:nvSpPr>
            <p:cNvPr id="404" name="Google Shape;404;p7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7"/>
          <p:cNvGrpSpPr/>
          <p:nvPr/>
        </p:nvGrpSpPr>
        <p:grpSpPr>
          <a:xfrm>
            <a:off x="4661104" y="3502888"/>
            <a:ext cx="1933536" cy="706421"/>
            <a:chOff x="4411970" y="2726085"/>
            <a:chExt cx="643107" cy="193659"/>
          </a:xfrm>
        </p:grpSpPr>
        <p:sp>
          <p:nvSpPr>
            <p:cNvPr id="408" name="Google Shape;408;p7"/>
            <p:cNvSpPr/>
            <p:nvPr/>
          </p:nvSpPr>
          <p:spPr>
            <a:xfrm>
              <a:off x="4411970" y="2726085"/>
              <a:ext cx="118796" cy="193659"/>
            </a:xfrm>
            <a:custGeom>
              <a:rect b="b" l="l" r="r" t="t"/>
              <a:pathLst>
                <a:path extrusionOk="0" h="4289" w="2631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4426058" y="2791601"/>
              <a:ext cx="36167" cy="62627"/>
            </a:xfrm>
            <a:custGeom>
              <a:rect b="b" l="l" r="r" t="t"/>
              <a:pathLst>
                <a:path extrusionOk="0" h="1387" w="801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CFD9E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4456806" y="2743875"/>
              <a:ext cx="598271" cy="157989"/>
            </a:xfrm>
            <a:custGeom>
              <a:rect b="b" l="l" r="r" t="t"/>
              <a:pathLst>
                <a:path extrusionOk="0" h="3499" w="1325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1" name="Google Shape;411;p7"/>
          <p:cNvSpPr txBox="1"/>
          <p:nvPr/>
        </p:nvSpPr>
        <p:spPr>
          <a:xfrm>
            <a:off x="2909172" y="3702046"/>
            <a:ext cx="164560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68775"/>
                </a:solidFill>
                <a:latin typeface="Arial"/>
                <a:ea typeface="Arial"/>
                <a:cs typeface="Arial"/>
                <a:sym typeface="Arial"/>
              </a:rPr>
              <a:t>Person Detection</a:t>
            </a:r>
            <a:endParaRPr/>
          </a:p>
        </p:txBody>
      </p:sp>
      <p:sp>
        <p:nvSpPr>
          <p:cNvPr id="412" name="Google Shape;412;p7"/>
          <p:cNvSpPr txBox="1"/>
          <p:nvPr/>
        </p:nvSpPr>
        <p:spPr>
          <a:xfrm>
            <a:off x="5018271" y="3702046"/>
            <a:ext cx="157636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E68775"/>
                </a:solidFill>
                <a:latin typeface="Arial"/>
                <a:ea typeface="Arial"/>
                <a:cs typeface="Arial"/>
                <a:sym typeface="Arial"/>
              </a:rPr>
              <a:t>Person Count</a:t>
            </a:r>
            <a:endParaRPr/>
          </a:p>
        </p:txBody>
      </p:sp>
      <p:grpSp>
        <p:nvGrpSpPr>
          <p:cNvPr id="413" name="Google Shape;413;p7"/>
          <p:cNvGrpSpPr/>
          <p:nvPr/>
        </p:nvGrpSpPr>
        <p:grpSpPr>
          <a:xfrm>
            <a:off x="3792461" y="1456073"/>
            <a:ext cx="4444457" cy="1835881"/>
            <a:chOff x="4411970" y="1801825"/>
            <a:chExt cx="734586" cy="409262"/>
          </a:xfrm>
        </p:grpSpPr>
        <p:sp>
          <p:nvSpPr>
            <p:cNvPr id="414" name="Google Shape;414;p7"/>
            <p:cNvSpPr/>
            <p:nvPr/>
          </p:nvSpPr>
          <p:spPr>
            <a:xfrm>
              <a:off x="4411970" y="1801825"/>
              <a:ext cx="734586" cy="409262"/>
            </a:xfrm>
            <a:custGeom>
              <a:rect b="b" l="l" r="r" t="t"/>
              <a:pathLst>
                <a:path extrusionOk="0" h="9064" w="16269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B3C3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11970" y="1801825"/>
              <a:ext cx="184087" cy="330923"/>
            </a:xfrm>
            <a:custGeom>
              <a:rect b="b" l="l" r="r" t="t"/>
              <a:pathLst>
                <a:path extrusionOk="0" h="7329" w="4077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667E9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6" name="Google Shape;416;p7"/>
          <p:cNvSpPr txBox="1"/>
          <p:nvPr/>
        </p:nvSpPr>
        <p:spPr>
          <a:xfrm>
            <a:off x="3900616" y="1756659"/>
            <a:ext cx="100637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E68775"/>
                </a:solidFill>
                <a:latin typeface="Arial"/>
                <a:ea typeface="Arial"/>
                <a:cs typeface="Arial"/>
                <a:sym typeface="Arial"/>
              </a:rPr>
              <a:t>Used MobileNet-SSD Model</a:t>
            </a:r>
            <a:endParaRPr/>
          </a:p>
        </p:txBody>
      </p:sp>
      <p:sp>
        <p:nvSpPr>
          <p:cNvPr id="417" name="Google Shape;417;p7"/>
          <p:cNvSpPr txBox="1"/>
          <p:nvPr/>
        </p:nvSpPr>
        <p:spPr>
          <a:xfrm>
            <a:off x="5014395" y="1727682"/>
            <a:ext cx="3714109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⮚"/>
            </a:pPr>
            <a:r>
              <a:rPr b="0" i="0" lang="en-US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Pre-trained deep learning model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⮚"/>
            </a:pPr>
            <a:r>
              <a:rPr b="0" i="0" lang="en-US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Can detect a human even with partial exposure over the video-cam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⮚"/>
            </a:pPr>
            <a:r>
              <a:rPr b="0" i="0" lang="en-US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Precision~ 99%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⮚"/>
            </a:pPr>
            <a:r>
              <a:rPr b="0" i="0" lang="en-US" sz="13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Alternatives: R-CNNs, YOLO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7"/>
          <p:cNvSpPr/>
          <p:nvPr/>
        </p:nvSpPr>
        <p:spPr>
          <a:xfrm>
            <a:off x="7249993" y="3613001"/>
            <a:ext cx="638901" cy="485868"/>
          </a:xfrm>
          <a:custGeom>
            <a:rect b="b" l="l" r="r" t="t"/>
            <a:pathLst>
              <a:path extrusionOk="0" h="2157" w="3008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cap="flat" cmpd="sng" w="9525">
            <a:solidFill>
              <a:srgbClr val="869F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7"/>
          <p:cNvSpPr txBox="1"/>
          <p:nvPr/>
        </p:nvSpPr>
        <p:spPr>
          <a:xfrm flipH="1">
            <a:off x="6711430" y="3686656"/>
            <a:ext cx="45969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E68775"/>
                </a:solidFill>
                <a:latin typeface="Arial"/>
                <a:ea typeface="Arial"/>
                <a:cs typeface="Arial"/>
                <a:sym typeface="Arial"/>
              </a:rPr>
              <a:t>=1</a:t>
            </a:r>
            <a:endParaRPr/>
          </a:p>
        </p:txBody>
      </p:sp>
      <p:sp>
        <p:nvSpPr>
          <p:cNvPr id="420" name="Google Shape;420;p7"/>
          <p:cNvSpPr txBox="1"/>
          <p:nvPr/>
        </p:nvSpPr>
        <p:spPr>
          <a:xfrm>
            <a:off x="7972046" y="3613001"/>
            <a:ext cx="8650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E68775"/>
                </a:solidFill>
                <a:latin typeface="Arial"/>
                <a:ea typeface="Arial"/>
                <a:cs typeface="Arial"/>
                <a:sym typeface="Arial"/>
              </a:rPr>
              <a:t>Next phase</a:t>
            </a:r>
            <a:endParaRPr/>
          </a:p>
        </p:txBody>
      </p:sp>
      <p:sp>
        <p:nvSpPr>
          <p:cNvPr id="421" name="Google Shape;421;p7"/>
          <p:cNvSpPr/>
          <p:nvPr/>
        </p:nvSpPr>
        <p:spPr>
          <a:xfrm>
            <a:off x="7996844" y="3445311"/>
            <a:ext cx="858600" cy="858600"/>
          </a:xfrm>
          <a:prstGeom prst="ellipse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2" name="Google Shape;422;p7"/>
          <p:cNvGrpSpPr/>
          <p:nvPr/>
        </p:nvGrpSpPr>
        <p:grpSpPr>
          <a:xfrm>
            <a:off x="6719714" y="3619523"/>
            <a:ext cx="443121" cy="442042"/>
            <a:chOff x="6134814" y="3754290"/>
            <a:chExt cx="293891" cy="293845"/>
          </a:xfrm>
        </p:grpSpPr>
        <p:sp>
          <p:nvSpPr>
            <p:cNvPr id="423" name="Google Shape;423;p7"/>
            <p:cNvSpPr/>
            <p:nvPr/>
          </p:nvSpPr>
          <p:spPr>
            <a:xfrm>
              <a:off x="6134814" y="3754290"/>
              <a:ext cx="293891" cy="293845"/>
            </a:xfrm>
            <a:custGeom>
              <a:rect b="b" l="l" r="r" t="t"/>
              <a:pathLst>
                <a:path extrusionOk="0" h="19237" w="1924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869F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6147232" y="3764860"/>
              <a:ext cx="118946" cy="107337"/>
            </a:xfrm>
            <a:custGeom>
              <a:rect b="b" l="l" r="r" t="t"/>
              <a:pathLst>
                <a:path extrusionOk="0" h="7027" w="7787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2F2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8"/>
          <p:cNvGrpSpPr/>
          <p:nvPr/>
        </p:nvGrpSpPr>
        <p:grpSpPr>
          <a:xfrm>
            <a:off x="911517" y="1346658"/>
            <a:ext cx="6636439" cy="2871377"/>
            <a:chOff x="238125" y="1335475"/>
            <a:chExt cx="5418735" cy="3034175"/>
          </a:xfrm>
        </p:grpSpPr>
        <p:sp>
          <p:nvSpPr>
            <p:cNvPr id="430" name="Google Shape;430;p8"/>
            <p:cNvSpPr/>
            <p:nvPr/>
          </p:nvSpPr>
          <p:spPr>
            <a:xfrm>
              <a:off x="3669985" y="1335475"/>
              <a:ext cx="1986875" cy="3034175"/>
            </a:xfrm>
            <a:custGeom>
              <a:rect b="b" l="l" r="r" t="t"/>
              <a:pathLst>
                <a:path extrusionOk="0"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E6877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8"/>
            <p:cNvSpPr/>
            <p:nvPr/>
          </p:nvSpPr>
          <p:spPr>
            <a:xfrm>
              <a:off x="1956350" y="1335475"/>
              <a:ext cx="1984950" cy="3034175"/>
            </a:xfrm>
            <a:custGeom>
              <a:rect b="b" l="l" r="r" t="t"/>
              <a:pathLst>
                <a:path extrusionOk="0" h="121367" w="79398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E6877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8"/>
            <p:cNvSpPr/>
            <p:nvPr/>
          </p:nvSpPr>
          <p:spPr>
            <a:xfrm>
              <a:off x="238125" y="1335475"/>
              <a:ext cx="1986850" cy="3034175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E6877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3" name="Google Shape;433;p8"/>
          <p:cNvSpPr txBox="1"/>
          <p:nvPr>
            <p:ph idx="1" type="subTitle"/>
          </p:nvPr>
        </p:nvSpPr>
        <p:spPr>
          <a:xfrm>
            <a:off x="1368361" y="1743900"/>
            <a:ext cx="1440985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-US"/>
              <a:t>Dataset contains 1,376 images consisting with and without mask.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34" name="Google Shape;434;p8"/>
          <p:cNvSpPr txBox="1"/>
          <p:nvPr>
            <p:ph idx="2" type="subTitle"/>
          </p:nvPr>
        </p:nvSpPr>
        <p:spPr>
          <a:xfrm>
            <a:off x="5517263" y="1810346"/>
            <a:ext cx="1628018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-US">
                <a:solidFill>
                  <a:schemeClr val="lt2"/>
                </a:solidFill>
              </a:rPr>
              <a:t>Classifier produces results as with or without mask. If user having mask, system will ask him to remove.</a:t>
            </a:r>
            <a:endParaRPr/>
          </a:p>
        </p:txBody>
      </p:sp>
      <p:sp>
        <p:nvSpPr>
          <p:cNvPr id="435" name="Google Shape;435;p8"/>
          <p:cNvSpPr txBox="1"/>
          <p:nvPr>
            <p:ph idx="3" type="subTitle"/>
          </p:nvPr>
        </p:nvSpPr>
        <p:spPr>
          <a:xfrm>
            <a:off x="3487476" y="1743900"/>
            <a:ext cx="1484489" cy="9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200"/>
              <a:buNone/>
            </a:pPr>
            <a:r>
              <a:rPr lang="en-US">
                <a:solidFill>
                  <a:srgbClr val="F3F3F3"/>
                </a:solidFill>
              </a:rPr>
              <a:t>Extracting frames from live video stream and applying face mask detector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436" name="Google Shape;436;p8"/>
          <p:cNvSpPr txBox="1"/>
          <p:nvPr>
            <p:ph type="title"/>
          </p:nvPr>
        </p:nvSpPr>
        <p:spPr>
          <a:xfrm>
            <a:off x="1270046" y="3051123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E68775"/>
                </a:solidFill>
                <a:latin typeface="Calibri"/>
                <a:ea typeface="Calibri"/>
                <a:cs typeface="Calibri"/>
                <a:sym typeface="Calibri"/>
              </a:rPr>
              <a:t>Training Face Mask Detector</a:t>
            </a:r>
            <a:endParaRPr>
              <a:solidFill>
                <a:srgbClr val="E687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8"/>
          <p:cNvSpPr txBox="1"/>
          <p:nvPr>
            <p:ph idx="4" type="title"/>
          </p:nvPr>
        </p:nvSpPr>
        <p:spPr>
          <a:xfrm>
            <a:off x="5446873" y="2951361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E68775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>
              <a:solidFill>
                <a:srgbClr val="E687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8"/>
          <p:cNvSpPr txBox="1"/>
          <p:nvPr>
            <p:ph idx="5" type="title"/>
          </p:nvPr>
        </p:nvSpPr>
        <p:spPr>
          <a:xfrm>
            <a:off x="3374392" y="3062765"/>
            <a:ext cx="1539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E68775"/>
                </a:solidFill>
                <a:latin typeface="Calibri"/>
                <a:ea typeface="Calibri"/>
                <a:cs typeface="Calibri"/>
                <a:sym typeface="Calibri"/>
              </a:rPr>
              <a:t>Applying Face-mask Detector</a:t>
            </a:r>
            <a:endParaRPr>
              <a:solidFill>
                <a:srgbClr val="E6877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8"/>
          <p:cNvSpPr txBox="1"/>
          <p:nvPr>
            <p:ph idx="6" type="title"/>
          </p:nvPr>
        </p:nvSpPr>
        <p:spPr>
          <a:xfrm>
            <a:off x="7200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FACE MASK DETECTION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A close up of a logo&#10;&#10;Description automatically generated" id="440" name="Google Shape;44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3820" y="394273"/>
            <a:ext cx="655876" cy="95238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8"/>
          <p:cNvSpPr txBox="1"/>
          <p:nvPr/>
        </p:nvSpPr>
        <p:spPr>
          <a:xfrm>
            <a:off x="7564723" y="2482469"/>
            <a:ext cx="86507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E68775"/>
                </a:solidFill>
                <a:latin typeface="Arial"/>
                <a:ea typeface="Arial"/>
                <a:cs typeface="Arial"/>
                <a:sym typeface="Arial"/>
              </a:rPr>
              <a:t>Next phase</a:t>
            </a:r>
            <a:endParaRPr/>
          </a:p>
        </p:txBody>
      </p:sp>
      <p:sp>
        <p:nvSpPr>
          <p:cNvPr id="442" name="Google Shape;442;p8"/>
          <p:cNvSpPr/>
          <p:nvPr/>
        </p:nvSpPr>
        <p:spPr>
          <a:xfrm>
            <a:off x="7589521" y="2314779"/>
            <a:ext cx="858600" cy="858600"/>
          </a:xfrm>
          <a:prstGeom prst="ellipse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900" y="319262"/>
            <a:ext cx="4620923" cy="1920002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448" name="Google Shape;44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900" y="2663190"/>
            <a:ext cx="4620923" cy="181737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449" name="Google Shape;449;p9"/>
          <p:cNvSpPr txBox="1"/>
          <p:nvPr/>
        </p:nvSpPr>
        <p:spPr>
          <a:xfrm>
            <a:off x="5702061" y="840190"/>
            <a:ext cx="3441940" cy="10772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Defining the model using MobileNetV2 architecture and using new output layer.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9"/>
          <p:cNvSpPr txBox="1"/>
          <p:nvPr/>
        </p:nvSpPr>
        <p:spPr>
          <a:xfrm>
            <a:off x="5702061" y="2955603"/>
            <a:ext cx="278412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2"/>
                </a:solidFill>
                <a:latin typeface="Avenir"/>
                <a:ea typeface="Avenir"/>
                <a:cs typeface="Avenir"/>
                <a:sym typeface="Avenir"/>
              </a:rPr>
              <a:t>Training the model using the dataset of people of having mask  and not having mask.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Yadav, Satyendra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0x010100F850E672365C9A459C141F0155B1A443</vt:lpwstr>
  </property>
</Properties>
</file>